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7" r:id="rId3"/>
    <p:sldId id="257" r:id="rId4"/>
    <p:sldId id="278" r:id="rId5"/>
    <p:sldId id="279" r:id="rId6"/>
    <p:sldId id="276" r:id="rId7"/>
    <p:sldId id="280" r:id="rId8"/>
    <p:sldId id="267" r:id="rId9"/>
    <p:sldId id="269" r:id="rId10"/>
    <p:sldId id="271" r:id="rId11"/>
    <p:sldId id="258" r:id="rId12"/>
    <p:sldId id="260" r:id="rId13"/>
    <p:sldId id="261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5"/>
    <p:restoredTop sz="94683"/>
  </p:normalViewPr>
  <p:slideViewPr>
    <p:cSldViewPr snapToGrid="0" snapToObjects="1">
      <p:cViewPr varScale="1">
        <p:scale>
          <a:sx n="91" d="100"/>
          <a:sy n="91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CLUSTER\SHARED\EARP\EXCEL\TConefrey\2017\Data\F%20Ruane\Population%202408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rances\Dropbox\EArly%20GNP%20data%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rances\Desktop\Tax%20expenditures%20IF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rances\Desktop\Tax%20expenditures%20IF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529741295819"/>
          <c:y val="9.8662777922709596E-2"/>
          <c:w val="0.86745369103363601"/>
          <c:h val="0.666320915193506"/>
        </c:manualLayout>
      </c:layout>
      <c:lineChart>
        <c:grouping val="standard"/>
        <c:varyColors val="0"/>
        <c:ser>
          <c:idx val="2"/>
          <c:order val="0"/>
          <c:tx>
            <c:strRef>
              <c:f>Birthplace!$B$18</c:f>
              <c:strCache>
                <c:ptCount val="1"/>
                <c:pt idx="0">
                  <c:v>Total population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Birthplace!$C$3:$W$3</c:f>
              <c:numCache>
                <c:formatCode>General</c:formatCode>
                <c:ptCount val="21"/>
                <c:pt idx="0">
                  <c:v>1841</c:v>
                </c:pt>
                <c:pt idx="1">
                  <c:v>1851</c:v>
                </c:pt>
                <c:pt idx="2">
                  <c:v>1861</c:v>
                </c:pt>
                <c:pt idx="3">
                  <c:v>1871</c:v>
                </c:pt>
                <c:pt idx="4">
                  <c:v>1881</c:v>
                </c:pt>
                <c:pt idx="5">
                  <c:v>1891</c:v>
                </c:pt>
                <c:pt idx="6">
                  <c:v>1901</c:v>
                </c:pt>
                <c:pt idx="7">
                  <c:v>1911</c:v>
                </c:pt>
                <c:pt idx="8">
                  <c:v>1926</c:v>
                </c:pt>
                <c:pt idx="9">
                  <c:v>1936</c:v>
                </c:pt>
                <c:pt idx="10">
                  <c:v>1946</c:v>
                </c:pt>
                <c:pt idx="11">
                  <c:v>1961</c:v>
                </c:pt>
                <c:pt idx="12">
                  <c:v>1971</c:v>
                </c:pt>
                <c:pt idx="13">
                  <c:v>1981</c:v>
                </c:pt>
                <c:pt idx="14">
                  <c:v>1986</c:v>
                </c:pt>
                <c:pt idx="15">
                  <c:v>1991</c:v>
                </c:pt>
                <c:pt idx="16">
                  <c:v>1996</c:v>
                </c:pt>
                <c:pt idx="17">
                  <c:v>2002</c:v>
                </c:pt>
                <c:pt idx="18">
                  <c:v>2006</c:v>
                </c:pt>
                <c:pt idx="19">
                  <c:v>2011</c:v>
                </c:pt>
                <c:pt idx="20">
                  <c:v>2016</c:v>
                </c:pt>
              </c:numCache>
            </c:numRef>
          </c:cat>
          <c:val>
            <c:numRef>
              <c:f>Birthplace!$C$18:$W$18</c:f>
              <c:numCache>
                <c:formatCode>General</c:formatCode>
                <c:ptCount val="21"/>
                <c:pt idx="0">
                  <c:v>6528799</c:v>
                </c:pt>
                <c:pt idx="1">
                  <c:v>5111557</c:v>
                </c:pt>
                <c:pt idx="2">
                  <c:v>4402111</c:v>
                </c:pt>
                <c:pt idx="3">
                  <c:v>4053187</c:v>
                </c:pt>
                <c:pt idx="4">
                  <c:v>3870020</c:v>
                </c:pt>
                <c:pt idx="5">
                  <c:v>3468694</c:v>
                </c:pt>
                <c:pt idx="6">
                  <c:v>3221823</c:v>
                </c:pt>
                <c:pt idx="7">
                  <c:v>3139688</c:v>
                </c:pt>
                <c:pt idx="8">
                  <c:v>2971992</c:v>
                </c:pt>
                <c:pt idx="9">
                  <c:v>2968420</c:v>
                </c:pt>
                <c:pt idx="10">
                  <c:v>2955107</c:v>
                </c:pt>
                <c:pt idx="11">
                  <c:v>2818341</c:v>
                </c:pt>
                <c:pt idx="12">
                  <c:v>2978248</c:v>
                </c:pt>
                <c:pt idx="13">
                  <c:v>3443405</c:v>
                </c:pt>
                <c:pt idx="14">
                  <c:v>3540643</c:v>
                </c:pt>
                <c:pt idx="15">
                  <c:v>3525719</c:v>
                </c:pt>
                <c:pt idx="16">
                  <c:v>3626087</c:v>
                </c:pt>
                <c:pt idx="17">
                  <c:v>3917203</c:v>
                </c:pt>
                <c:pt idx="18">
                  <c:v>4238881</c:v>
                </c:pt>
                <c:pt idx="19">
                  <c:v>4525281</c:v>
                </c:pt>
                <c:pt idx="20">
                  <c:v>4689921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9B-45F4-BB36-AE6393224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840512"/>
        <c:axId val="154667216"/>
      </c:lineChart>
      <c:catAx>
        <c:axId val="15484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67216"/>
        <c:crosses val="autoZero"/>
        <c:auto val="1"/>
        <c:lblAlgn val="ctr"/>
        <c:lblOffset val="100"/>
        <c:noMultiLvlLbl val="0"/>
      </c:catAx>
      <c:valAx>
        <c:axId val="15466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4051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2515940457428099"/>
          <c:y val="0.87597222027913002"/>
          <c:w val="0.56606290103748702"/>
          <c:h val="5.29572531685884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Growth Rates</a:t>
            </a:r>
            <a:r>
              <a:rPr lang="en-US" b="1" baseline="0" dirty="0"/>
              <a:t> in Real GNP 1954-1958</a:t>
            </a:r>
            <a:r>
              <a:rPr lang="en-US" b="1" dirty="0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Sheet1!$A$17:$A$21</c:f>
              <c:numCache>
                <c:formatCode>General</c:formatCode>
                <c:ptCount val="5"/>
                <c:pt idx="0">
                  <c:v>1954</c:v>
                </c:pt>
                <c:pt idx="1">
                  <c:v>1955</c:v>
                </c:pt>
                <c:pt idx="2">
                  <c:v>1956</c:v>
                </c:pt>
                <c:pt idx="3">
                  <c:v>1957</c:v>
                </c:pt>
                <c:pt idx="4">
                  <c:v>1958</c:v>
                </c:pt>
              </c:numCache>
            </c:numRef>
          </c:cat>
          <c:val>
            <c:numRef>
              <c:f>Sheet1!$B$17:$B$21</c:f>
              <c:numCache>
                <c:formatCode>General</c:formatCode>
                <c:ptCount val="5"/>
                <c:pt idx="0">
                  <c:v>1.0999999999999941</c:v>
                </c:pt>
                <c:pt idx="1">
                  <c:v>1.8000000000000109</c:v>
                </c:pt>
                <c:pt idx="2">
                  <c:v>-1</c:v>
                </c:pt>
                <c:pt idx="3">
                  <c:v>1</c:v>
                </c:pt>
                <c:pt idx="4">
                  <c:v>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652736"/>
        <c:axId val="155195408"/>
      </c:barChart>
      <c:catAx>
        <c:axId val="15565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195408"/>
        <c:crosses val="autoZero"/>
        <c:auto val="1"/>
        <c:lblAlgn val="ctr"/>
        <c:lblOffset val="100"/>
        <c:noMultiLvlLbl val="0"/>
      </c:catAx>
      <c:valAx>
        <c:axId val="15519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5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'costs-tax-expenditures'!$J$83:$J$1370</c:f>
              <c:numCache>
                <c:formatCode>General</c:formatCode>
                <c:ptCount val="67"/>
                <c:pt idx="0">
                  <c:v>2015</c:v>
                </c:pt>
                <c:pt idx="6">
                  <c:v>2014</c:v>
                </c:pt>
                <c:pt idx="12">
                  <c:v>2013</c:v>
                </c:pt>
                <c:pt idx="18">
                  <c:v>2012</c:v>
                </c:pt>
                <c:pt idx="24">
                  <c:v>2011</c:v>
                </c:pt>
                <c:pt idx="30">
                  <c:v>2010</c:v>
                </c:pt>
                <c:pt idx="36">
                  <c:v>2009</c:v>
                </c:pt>
                <c:pt idx="42">
                  <c:v>2008</c:v>
                </c:pt>
                <c:pt idx="48">
                  <c:v>2007</c:v>
                </c:pt>
                <c:pt idx="54">
                  <c:v>2006</c:v>
                </c:pt>
                <c:pt idx="60">
                  <c:v>2005</c:v>
                </c:pt>
                <c:pt idx="66">
                  <c:v>2004</c:v>
                </c:pt>
              </c:numCache>
            </c:numRef>
          </c:cat>
          <c:val>
            <c:numRef>
              <c:f>'costs-tax-expenditures'!$K$83:$K$1370</c:f>
              <c:numCache>
                <c:formatCode>General</c:formatCode>
                <c:ptCount val="67"/>
                <c:pt idx="0">
                  <c:v>707.9</c:v>
                </c:pt>
                <c:pt idx="6">
                  <c:v>707.9</c:v>
                </c:pt>
                <c:pt idx="12">
                  <c:v>421.4</c:v>
                </c:pt>
                <c:pt idx="18">
                  <c:v>281.89999999999998</c:v>
                </c:pt>
                <c:pt idx="24">
                  <c:v>252.6</c:v>
                </c:pt>
                <c:pt idx="30">
                  <c:v>223.7</c:v>
                </c:pt>
                <c:pt idx="36">
                  <c:v>216.1</c:v>
                </c:pt>
                <c:pt idx="42">
                  <c:v>146</c:v>
                </c:pt>
                <c:pt idx="48">
                  <c:v>165.6</c:v>
                </c:pt>
                <c:pt idx="54">
                  <c:v>74.7</c:v>
                </c:pt>
                <c:pt idx="60">
                  <c:v>65.2</c:v>
                </c:pt>
                <c:pt idx="66">
                  <c:v>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402848"/>
        <c:axId val="95865208"/>
      </c:barChart>
      <c:catAx>
        <c:axId val="15340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65208"/>
        <c:crosses val="autoZero"/>
        <c:auto val="1"/>
        <c:lblAlgn val="ctr"/>
        <c:lblOffset val="100"/>
        <c:noMultiLvlLbl val="0"/>
      </c:catAx>
      <c:valAx>
        <c:axId val="95865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0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'costs-tax-expenditures'!$J$83:$J$1370</c:f>
              <c:numCache>
                <c:formatCode>General</c:formatCode>
                <c:ptCount val="67"/>
                <c:pt idx="0">
                  <c:v>2015</c:v>
                </c:pt>
                <c:pt idx="6">
                  <c:v>2014</c:v>
                </c:pt>
                <c:pt idx="12">
                  <c:v>2013</c:v>
                </c:pt>
                <c:pt idx="18">
                  <c:v>2012</c:v>
                </c:pt>
                <c:pt idx="24">
                  <c:v>2011</c:v>
                </c:pt>
                <c:pt idx="30">
                  <c:v>2010</c:v>
                </c:pt>
                <c:pt idx="36">
                  <c:v>2009</c:v>
                </c:pt>
                <c:pt idx="42">
                  <c:v>2008</c:v>
                </c:pt>
                <c:pt idx="48">
                  <c:v>2007</c:v>
                </c:pt>
                <c:pt idx="54">
                  <c:v>2006</c:v>
                </c:pt>
                <c:pt idx="60">
                  <c:v>2005</c:v>
                </c:pt>
                <c:pt idx="66">
                  <c:v>2004</c:v>
                </c:pt>
              </c:numCache>
            </c:numRef>
          </c:cat>
          <c:val>
            <c:numRef>
              <c:f>'costs-tax-expenditures'!$L$83:$L$1370</c:f>
              <c:numCache>
                <c:formatCode>General</c:formatCode>
                <c:ptCount val="67"/>
                <c:pt idx="0" formatCode="#,##0">
                  <c:v>1535</c:v>
                </c:pt>
                <c:pt idx="6" formatCode="#,##0">
                  <c:v>1535</c:v>
                </c:pt>
                <c:pt idx="12" formatCode="#,##0">
                  <c:v>1576</c:v>
                </c:pt>
                <c:pt idx="18" formatCode="#,##0">
                  <c:v>1543</c:v>
                </c:pt>
                <c:pt idx="24" formatCode="#,##0">
                  <c:v>1409</c:v>
                </c:pt>
                <c:pt idx="30" formatCode="#,##0">
                  <c:v>1172</c:v>
                </c:pt>
                <c:pt idx="36">
                  <c:v>900</c:v>
                </c:pt>
                <c:pt idx="42">
                  <c:v>582</c:v>
                </c:pt>
                <c:pt idx="48">
                  <c:v>479</c:v>
                </c:pt>
                <c:pt idx="54">
                  <c:v>141</c:v>
                </c:pt>
                <c:pt idx="60">
                  <c:v>135</c:v>
                </c:pt>
                <c:pt idx="66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836688"/>
        <c:axId val="155837072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'costs-tax-expenditures'!$J$83:$J$1370</c15:sqref>
                        </c15:formulaRef>
                      </c:ext>
                    </c:extLst>
                    <c:numCache>
                      <c:formatCode>General</c:formatCode>
                      <c:ptCount val="67"/>
                      <c:pt idx="0">
                        <c:v>2015</c:v>
                      </c:pt>
                      <c:pt idx="6">
                        <c:v>2014</c:v>
                      </c:pt>
                      <c:pt idx="12">
                        <c:v>2013</c:v>
                      </c:pt>
                      <c:pt idx="18">
                        <c:v>2012</c:v>
                      </c:pt>
                      <c:pt idx="24">
                        <c:v>2011</c:v>
                      </c:pt>
                      <c:pt idx="30">
                        <c:v>2010</c:v>
                      </c:pt>
                      <c:pt idx="36">
                        <c:v>2009</c:v>
                      </c:pt>
                      <c:pt idx="42">
                        <c:v>2008</c:v>
                      </c:pt>
                      <c:pt idx="48">
                        <c:v>2007</c:v>
                      </c:pt>
                      <c:pt idx="54">
                        <c:v>2006</c:v>
                      </c:pt>
                      <c:pt idx="60">
                        <c:v>2005</c:v>
                      </c:pt>
                      <c:pt idx="66">
                        <c:v>2004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'costs-tax-expenditures'!$M$83:$M$1370</c15:sqref>
                        </c15:formulaRef>
                      </c:ext>
                    </c:extLst>
                    <c:numCache>
                      <c:formatCode>General</c:formatCode>
                      <c:ptCount val="67"/>
                    </c:numCache>
                  </c:numRef>
                </c:val>
              </c15:ser>
            </c15:filteredBarSeries>
          </c:ext>
        </c:extLst>
      </c:barChart>
      <c:catAx>
        <c:axId val="15583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837072"/>
        <c:crosses val="autoZero"/>
        <c:auto val="1"/>
        <c:lblAlgn val="ctr"/>
        <c:lblOffset val="100"/>
        <c:noMultiLvlLbl val="0"/>
      </c:catAx>
      <c:valAx>
        <c:axId val="15583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83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tif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0.00506</cdr:x>
      <cdr:y>0.93411</cdr:y>
    </cdr:from>
    <cdr:to>
      <cdr:x>1</cdr:x>
      <cdr:y>0.98486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073" y="5675301"/>
          <a:ext cx="9255985" cy="30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IE" sz="1100" i="1" dirty="0" smtClean="0"/>
            <a:t>Source: </a:t>
          </a:r>
          <a:r>
            <a:rPr lang="en-IE" sz="1100" dirty="0" smtClean="0"/>
            <a:t>CSO, Census of Population, various years. </a:t>
          </a:r>
          <a:endParaRPr lang="en-IE" sz="1100" i="1" dirty="0"/>
        </a:p>
      </cdr:txBody>
    </cdr:sp>
  </cdr:relSizeAnchor>
  <cdr:relSizeAnchor xmlns:cdr="http://schemas.openxmlformats.org/drawingml/2006/chartDrawing">
    <cdr:from>
      <cdr:x>0.58856</cdr:x>
      <cdr:y>0.10098</cdr:y>
    </cdr:from>
    <cdr:to>
      <cdr:x>0.98433</cdr:x>
      <cdr:y>0.76201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76021" y="541291"/>
          <a:ext cx="4152900" cy="3543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0.58856</cdr:x>
      <cdr:y>0.09624</cdr:y>
    </cdr:from>
    <cdr:to>
      <cdr:x>0.98433</cdr:x>
      <cdr:y>0.76201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76021" y="515891"/>
          <a:ext cx="4152900" cy="35687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0.5848</cdr:x>
      <cdr:y>0.15237</cdr:y>
    </cdr:from>
    <cdr:to>
      <cdr:x>0.98911</cdr:x>
      <cdr:y>0.72373</cdr:y>
    </cdr:to>
    <cdr:pic>
      <cdr:nvPicPr>
        <cdr:cNvPr id="5" name="Picture 4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136493" y="816749"/>
          <a:ext cx="4242637" cy="3062637"/>
        </a:xfrm>
        <a:prstGeom xmlns:a="http://schemas.openxmlformats.org/drawingml/2006/main" prst="rect">
          <a:avLst/>
        </a:prstGeom>
        <a:ln xmlns:a="http://schemas.openxmlformats.org/drawingml/2006/main" w="76200">
          <a:solidFill>
            <a:schemeClr val="tx1"/>
          </a:solidFill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0.05061</cdr:x>
      <cdr:y>0.48674</cdr:y>
    </cdr:from>
    <cdr:to>
      <cdr:x>0.96964</cdr:x>
      <cdr:y>0.48674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01052" y="1840833"/>
          <a:ext cx="7283116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ECFFC-8713-A649-828C-AC5947008A2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B3A66-0F0D-AD44-9CF9-11FAFF5F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7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D64-2435-485C-80AA-CAA5E99ECEF2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737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D64-2435-485C-80AA-CAA5E99ECEF2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758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4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8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1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2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4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7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9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4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6E9C-C928-1942-98A1-C42B307B8D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744F9-0AF1-D441-89FA-F9EE789F7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0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Is Ireland getting the most from the MNC sector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b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b="1" i="1" dirty="0">
                <a:solidFill>
                  <a:schemeClr val="accent1"/>
                </a:solidFill>
              </a:rPr>
              <a:t/>
            </a:r>
            <a:br>
              <a:rPr lang="en-US" sz="3600" b="1" i="1" dirty="0">
                <a:solidFill>
                  <a:schemeClr val="accent1"/>
                </a:solidFill>
              </a:rPr>
            </a:br>
            <a:r>
              <a:rPr lang="en-US" sz="3600" b="1" i="1" dirty="0" smtClean="0"/>
              <a:t> 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Frances Ruane, IIEA</a:t>
            </a:r>
          </a:p>
          <a:p>
            <a:r>
              <a:rPr lang="en-US" dirty="0" smtClean="0"/>
              <a:t>TASC- FEPS Conference, 22 June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29919"/>
            <a:ext cx="21082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DBD8515-F591-4270-91B0-FD4C6C467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06"/>
            <a:ext cx="12192000" cy="68413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29600" y="368300"/>
            <a:ext cx="370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Source</a:t>
            </a:r>
            <a:r>
              <a:rPr lang="en-US" sz="2000" b="1" dirty="0"/>
              <a:t>: Seamus </a:t>
            </a:r>
            <a:r>
              <a:rPr lang="en-US" sz="2000" b="1" dirty="0" smtClean="0"/>
              <a:t>Coffey IFAC/UCC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441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should Ireland want from MNCs in the 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future?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Maintenance/growth of high quality employment </a:t>
            </a:r>
          </a:p>
          <a:p>
            <a:r>
              <a:rPr lang="en-US" dirty="0" smtClean="0"/>
              <a:t>Pro-Growth Sectoral composition </a:t>
            </a:r>
          </a:p>
          <a:p>
            <a:pPr lvl="1"/>
            <a:r>
              <a:rPr lang="en-US" dirty="0" smtClean="0"/>
              <a:t>High growth activities in high growth sectors</a:t>
            </a:r>
          </a:p>
          <a:p>
            <a:pPr lvl="1"/>
            <a:r>
              <a:rPr lang="en-US" dirty="0" smtClean="0"/>
              <a:t>High tech activities in high tech sectors </a:t>
            </a:r>
          </a:p>
          <a:p>
            <a:r>
              <a:rPr lang="en-US" dirty="0" smtClean="0"/>
              <a:t>High environment quality standards and commitments </a:t>
            </a:r>
            <a:endParaRPr lang="en-IE" dirty="0" smtClean="0"/>
          </a:p>
          <a:p>
            <a:r>
              <a:rPr lang="en-IE" dirty="0" smtClean="0"/>
              <a:t>Contribution to building national skill base in economy</a:t>
            </a:r>
          </a:p>
          <a:p>
            <a:pPr lvl="1"/>
            <a:r>
              <a:rPr lang="en-IE" dirty="0" smtClean="0"/>
              <a:t>On the job training; CPD</a:t>
            </a:r>
          </a:p>
          <a:p>
            <a:r>
              <a:rPr lang="en-IE" dirty="0"/>
              <a:t>Stronger linkages with Irish indigenous sector and research system</a:t>
            </a:r>
          </a:p>
          <a:p>
            <a:pPr lvl="1"/>
            <a:r>
              <a:rPr lang="en-IE" dirty="0"/>
              <a:t>Increased real R&amp;D activity in </a:t>
            </a:r>
            <a:r>
              <a:rPr lang="en-IE" dirty="0" smtClean="0"/>
              <a:t>Ireland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56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47613"/>
              </p:ext>
            </p:extLst>
          </p:nvPr>
        </p:nvGraphicFramePr>
        <p:xfrm>
          <a:off x="1016000" y="1577974"/>
          <a:ext cx="924560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6000" y="673100"/>
            <a:ext cx="967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Cost of R&amp;D Tax Expenditures, 2015-2004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10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194312"/>
              </p:ext>
            </p:extLst>
          </p:nvPr>
        </p:nvGraphicFramePr>
        <p:xfrm>
          <a:off x="1193800" y="1955800"/>
          <a:ext cx="96520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93800" y="1104900"/>
            <a:ext cx="1237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Number of Entities Availing of Tax Relief 2015-2004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60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can Ireland get more from MNCs? </a:t>
            </a:r>
            <a:b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R&amp;D reliefs </a:t>
            </a:r>
            <a:r>
              <a:rPr lang="mr-IN" dirty="0"/>
              <a:t>–</a:t>
            </a:r>
            <a:r>
              <a:rPr lang="en-US" dirty="0"/>
              <a:t> ensure correct use and minimal deadweight </a:t>
            </a:r>
          </a:p>
          <a:p>
            <a:pPr lvl="1"/>
            <a:r>
              <a:rPr lang="en-US" dirty="0"/>
              <a:t>Monitor closely and watch pattern of growth in R&amp;D Tax Expenditures</a:t>
            </a:r>
          </a:p>
          <a:p>
            <a:r>
              <a:rPr lang="en-US" dirty="0" smtClean="0"/>
              <a:t>Ensure alignment </a:t>
            </a:r>
            <a:r>
              <a:rPr lang="en-US" dirty="0"/>
              <a:t>of reputations in relation to global taxation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Adherence to OECD reforms,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Increase attractiveness of non-tax factors through competitiveness and consistent policies in relation to attracting/retaining talent:</a:t>
            </a:r>
          </a:p>
          <a:p>
            <a:pPr lvl="1"/>
            <a:r>
              <a:rPr lang="en-US" dirty="0" smtClean="0"/>
              <a:t>Housing 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Health </a:t>
            </a:r>
          </a:p>
          <a:p>
            <a:pPr lvl="1"/>
            <a:r>
              <a:rPr lang="en-US" dirty="0" smtClean="0"/>
              <a:t>Quality of life supports (including culture) </a:t>
            </a:r>
          </a:p>
          <a:p>
            <a:r>
              <a:rPr lang="en-US" dirty="0" smtClean="0"/>
              <a:t>Reintegrate IDA Ireland and Enterprise Ireland?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8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Questions 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Ireland want from MNCs?</a:t>
            </a:r>
          </a:p>
          <a:p>
            <a:r>
              <a:rPr lang="en-US" dirty="0" smtClean="0"/>
              <a:t>What policy approach did Ireland adopt?</a:t>
            </a:r>
          </a:p>
          <a:p>
            <a:r>
              <a:rPr lang="en-US" dirty="0" smtClean="0"/>
              <a:t>What did Ireland get from MNCs?</a:t>
            </a:r>
          </a:p>
          <a:p>
            <a:r>
              <a:rPr lang="en-US" dirty="0" smtClean="0"/>
              <a:t>What should Ireland want from MNCs in the future?</a:t>
            </a:r>
          </a:p>
          <a:p>
            <a:r>
              <a:rPr lang="en-US" dirty="0" smtClean="0"/>
              <a:t>How can Ireland get more from MNCs?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0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What did Ireland Want from MNCs?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 help address the major economic and social problems of the mid-1950s </a:t>
            </a:r>
          </a:p>
          <a:p>
            <a:pPr lvl="1"/>
            <a:r>
              <a:rPr lang="en-US" dirty="0" smtClean="0"/>
              <a:t>Emigration*, high unemployment</a:t>
            </a:r>
            <a:endParaRPr lang="en-US" dirty="0"/>
          </a:p>
          <a:p>
            <a:pPr lvl="1"/>
            <a:r>
              <a:rPr lang="en-US" dirty="0" smtClean="0"/>
              <a:t>Negligible growth*, capital outflows, balance-of-payments deficits</a:t>
            </a:r>
          </a:p>
          <a:p>
            <a:pPr lvl="1"/>
            <a:r>
              <a:rPr lang="en-US" dirty="0" smtClean="0"/>
              <a:t>High tariffs, FDI controls, trade deficit </a:t>
            </a:r>
          </a:p>
          <a:p>
            <a:pPr lvl="1"/>
            <a:r>
              <a:rPr lang="en-US" dirty="0" smtClean="0"/>
              <a:t>Fiscal deficits, uncompetitive economy </a:t>
            </a:r>
          </a:p>
          <a:p>
            <a:pPr marL="0" indent="0">
              <a:buNone/>
            </a:pPr>
            <a:r>
              <a:rPr lang="en-US" dirty="0" smtClean="0"/>
              <a:t>Trade Policy: </a:t>
            </a:r>
            <a:r>
              <a:rPr lang="en-US" dirty="0"/>
              <a:t>Open up the economy to trade starting with export promotion </a:t>
            </a:r>
            <a:endParaRPr lang="en-US" dirty="0" smtClean="0"/>
          </a:p>
          <a:p>
            <a:pPr lvl="1"/>
            <a:r>
              <a:rPr lang="en-US" dirty="0" smtClean="0"/>
              <a:t>Incentivize exports by existing Irish companies </a:t>
            </a:r>
          </a:p>
          <a:p>
            <a:pPr lvl="1"/>
            <a:r>
              <a:rPr lang="en-US" dirty="0" smtClean="0"/>
              <a:t>Attract MNCs to use Ireland as Export Platform into Europe</a:t>
            </a:r>
          </a:p>
          <a:p>
            <a:pPr marL="0" indent="0">
              <a:buNone/>
            </a:pPr>
            <a:r>
              <a:rPr lang="en-US" dirty="0" smtClean="0"/>
              <a:t>FDI Policy: attract FDI to get </a:t>
            </a:r>
            <a:r>
              <a:rPr lang="en-US" b="1" dirty="0" smtClean="0"/>
              <a:t>more employment </a:t>
            </a:r>
            <a:r>
              <a:rPr lang="en-US" dirty="0" smtClean="0"/>
              <a:t>(stem emigration) through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capital / management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technology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markets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9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92963"/>
            <a:ext cx="11417300" cy="816746"/>
          </a:xfrm>
        </p:spPr>
        <p:txBody>
          <a:bodyPr>
            <a:noAutofit/>
          </a:bodyPr>
          <a:lstStyle/>
          <a:p>
            <a:pPr algn="ctr"/>
            <a:r>
              <a:rPr lang="en-IE" sz="3200" b="1" i="1" dirty="0" smtClean="0">
                <a:solidFill>
                  <a:schemeClr val="accent1">
                    <a:lumMod val="75000"/>
                  </a:schemeClr>
                </a:solidFill>
              </a:rPr>
              <a:t>Starting point: Century of Declining Population through Emigration</a:t>
            </a:r>
            <a:endParaRPr lang="en-IE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/>
          </p:nvPr>
        </p:nvGraphicFramePr>
        <p:xfrm>
          <a:off x="923279" y="1109709"/>
          <a:ext cx="10493404" cy="536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7025268" y="1561171"/>
            <a:ext cx="4391415" cy="6690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7275-7310-4719-88D0-3CAB78490B0B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19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Starting Point: Contrasting Weak Growth in early 1950s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069432" y="2324100"/>
          <a:ext cx="79248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87700" y="1485900"/>
            <a:ext cx="8516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IE" b="1" dirty="0"/>
              <a:t>% Change GNP 1949-56:  Ireland (8%), UK (21%) OEEC (42%)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7275-7310-4719-88D0-3CAB78490B0B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64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What policy approach did Ireland adopt? 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Common Approach to FDI and Indigenous Industry</a:t>
            </a:r>
          </a:p>
          <a:p>
            <a:pPr lvl="1"/>
            <a:r>
              <a:rPr lang="en-US" dirty="0" smtClean="0"/>
              <a:t>Financial incentives (capital grants to support employment)</a:t>
            </a:r>
          </a:p>
          <a:p>
            <a:pPr lvl="1"/>
            <a:r>
              <a:rPr lang="en-US" dirty="0" smtClean="0"/>
              <a:t>Fiscal incentives (zero tax on profits from exports to support exports) </a:t>
            </a:r>
          </a:p>
          <a:p>
            <a:r>
              <a:rPr lang="en-US" dirty="0" smtClean="0"/>
              <a:t>Adjustment to EU / WTO rules to ensure low CTR not an ‘incentive’ </a:t>
            </a:r>
          </a:p>
          <a:p>
            <a:pPr lvl="1"/>
            <a:r>
              <a:rPr lang="en-US" dirty="0" smtClean="0"/>
              <a:t>Removal of pro-export bias </a:t>
            </a:r>
            <a:r>
              <a:rPr lang="mr-IN" dirty="0" smtClean="0"/>
              <a:t>–</a:t>
            </a:r>
            <a:r>
              <a:rPr lang="en-US" dirty="0" smtClean="0"/>
              <a:t> 1980s </a:t>
            </a:r>
            <a:r>
              <a:rPr lang="mr-IN" dirty="0" smtClean="0"/>
              <a:t>–</a:t>
            </a:r>
            <a:r>
              <a:rPr lang="en-US" dirty="0" smtClean="0"/>
              <a:t> 10% rate introduced</a:t>
            </a:r>
          </a:p>
          <a:p>
            <a:pPr lvl="1"/>
            <a:r>
              <a:rPr lang="en-US" dirty="0" smtClean="0"/>
              <a:t>Removal of pro-trade bias </a:t>
            </a:r>
            <a:r>
              <a:rPr lang="mr-IN" dirty="0" smtClean="0"/>
              <a:t>–</a:t>
            </a:r>
            <a:r>
              <a:rPr lang="en-US" dirty="0" smtClean="0"/>
              <a:t> 1990s </a:t>
            </a:r>
            <a:r>
              <a:rPr lang="mr-IN" dirty="0" smtClean="0"/>
              <a:t>–</a:t>
            </a:r>
            <a:r>
              <a:rPr lang="en-US" dirty="0" smtClean="0"/>
              <a:t> 12.5% rate introduced</a:t>
            </a:r>
          </a:p>
          <a:p>
            <a:pPr lvl="1"/>
            <a:r>
              <a:rPr lang="en-US" dirty="0" smtClean="0"/>
              <a:t>Promotion of high value-added sectors</a:t>
            </a:r>
          </a:p>
          <a:p>
            <a:r>
              <a:rPr lang="en-US" dirty="0" smtClean="0"/>
              <a:t>Limitation on general financial investment incentives -  2000s</a:t>
            </a:r>
          </a:p>
          <a:p>
            <a:r>
              <a:rPr lang="en-US" dirty="0" smtClean="0"/>
              <a:t>Introduction of R&amp;D grants + tax incentives (Lisbon Treaty)  </a:t>
            </a:r>
            <a:r>
              <a:rPr lang="mr-IN" dirty="0" smtClean="0"/>
              <a:t>–</a:t>
            </a:r>
            <a:r>
              <a:rPr lang="en-US" dirty="0" smtClean="0"/>
              <a:t> 2000s*</a:t>
            </a:r>
          </a:p>
          <a:p>
            <a:r>
              <a:rPr lang="en-US" dirty="0" smtClean="0"/>
              <a:t>Increased focus on quality as well as quantity of jobs </a:t>
            </a:r>
            <a:r>
              <a:rPr lang="mr-IN" dirty="0" smtClean="0"/>
              <a:t>–</a:t>
            </a:r>
            <a:r>
              <a:rPr lang="en-US" dirty="0" smtClean="0"/>
              <a:t> high V-A activities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3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did Ireland get from 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MNCs?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Contribution to generating employment, investment?</a:t>
            </a:r>
          </a:p>
          <a:p>
            <a:r>
              <a:rPr lang="en-US" dirty="0" smtClean="0"/>
              <a:t>Wide range of indicators </a:t>
            </a:r>
            <a:r>
              <a:rPr lang="mr-IN" dirty="0" smtClean="0"/>
              <a:t>–</a:t>
            </a:r>
            <a:r>
              <a:rPr lang="en-US" dirty="0" smtClean="0"/>
              <a:t> comparators are important</a:t>
            </a:r>
          </a:p>
          <a:p>
            <a:r>
              <a:rPr lang="en-US" dirty="0" smtClean="0"/>
              <a:t>E.G. </a:t>
            </a:r>
            <a:r>
              <a:rPr lang="en-US" u="sng" dirty="0" smtClean="0"/>
              <a:t>Direct Impact </a:t>
            </a:r>
            <a:r>
              <a:rPr lang="en-US" dirty="0" smtClean="0"/>
              <a:t>of US MNCs; </a:t>
            </a:r>
            <a:r>
              <a:rPr lang="en-US" dirty="0"/>
              <a:t>Seamus Coffey, </a:t>
            </a:r>
            <a:r>
              <a:rPr lang="en-US" dirty="0" smtClean="0"/>
              <a:t>Chair, IFAC / UCC</a:t>
            </a:r>
          </a:p>
          <a:p>
            <a:r>
              <a:rPr lang="en-US" dirty="0" smtClean="0"/>
              <a:t> How Ireland compares with EU countries in terms of relative size of </a:t>
            </a:r>
          </a:p>
          <a:p>
            <a:pPr lvl="1"/>
            <a:r>
              <a:rPr lang="en-US" dirty="0" smtClean="0"/>
              <a:t>USMNC </a:t>
            </a:r>
            <a:r>
              <a:rPr lang="en-US" b="1" dirty="0" smtClean="0"/>
              <a:t>employment</a:t>
            </a:r>
            <a:r>
              <a:rPr lang="en-US" dirty="0" smtClean="0"/>
              <a:t> in business sectors - </a:t>
            </a:r>
            <a:r>
              <a:rPr lang="en-US" b="1" dirty="0" smtClean="0"/>
              <a:t>100,000+ employees</a:t>
            </a:r>
          </a:p>
          <a:p>
            <a:pPr lvl="1"/>
            <a:r>
              <a:rPr lang="en-US" dirty="0" smtClean="0"/>
              <a:t>US MNC </a:t>
            </a:r>
            <a:r>
              <a:rPr lang="en-US" b="1" dirty="0" smtClean="0"/>
              <a:t>personnel costs </a:t>
            </a:r>
            <a:r>
              <a:rPr lang="en-US" dirty="0" smtClean="0"/>
              <a:t>in business sectors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dirty="0" smtClean="0"/>
              <a:t>6.5 billion euro</a:t>
            </a:r>
          </a:p>
          <a:p>
            <a:pPr lvl="1"/>
            <a:r>
              <a:rPr lang="en-US" dirty="0" smtClean="0"/>
              <a:t>US MNC </a:t>
            </a:r>
            <a:r>
              <a:rPr lang="en-US" b="1" dirty="0" smtClean="0"/>
              <a:t>tangible investment flows </a:t>
            </a:r>
            <a:r>
              <a:rPr lang="en-US" dirty="0" smtClean="0"/>
              <a:t>into business sectors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dirty="0" smtClean="0"/>
              <a:t>2.5 billion euro</a:t>
            </a:r>
            <a:r>
              <a:rPr lang="en-US" dirty="0" smtClean="0"/>
              <a:t> </a:t>
            </a:r>
          </a:p>
          <a:p>
            <a:r>
              <a:rPr lang="en-US" dirty="0" smtClean="0"/>
              <a:t>Further indirect impacts: </a:t>
            </a:r>
          </a:p>
          <a:p>
            <a:pPr lvl="1"/>
            <a:r>
              <a:rPr lang="en-US" dirty="0" smtClean="0"/>
              <a:t> </a:t>
            </a:r>
            <a:r>
              <a:rPr lang="en-IE" b="1" dirty="0" smtClean="0"/>
              <a:t>4+ billion </a:t>
            </a:r>
            <a:r>
              <a:rPr lang="en-US" b="1" dirty="0"/>
              <a:t>e</a:t>
            </a:r>
            <a:r>
              <a:rPr lang="en-US" b="1" dirty="0" smtClean="0"/>
              <a:t>uro </a:t>
            </a:r>
            <a:r>
              <a:rPr lang="en-US" dirty="0" smtClean="0"/>
              <a:t>spend on local goods and services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policy objective </a:t>
            </a:r>
          </a:p>
          <a:p>
            <a:pPr lvl="1"/>
            <a:r>
              <a:rPr lang="en-US" b="1" dirty="0" smtClean="0"/>
              <a:t>4+ billion euro </a:t>
            </a:r>
            <a:r>
              <a:rPr lang="en-US" dirty="0" smtClean="0"/>
              <a:t>in corporate taxes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by-product of policy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4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4FB3EA3-7572-4C08-A9F7-BAB599CD6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06"/>
            <a:ext cx="12192000" cy="68413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13500" y="406400"/>
            <a:ext cx="4841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Secondary Source: Seamus Coffey IFAC/UCC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34210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74F7F78-B0D8-41E8-9094-904205395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06"/>
            <a:ext cx="12192000" cy="68413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64400" y="508000"/>
            <a:ext cx="5992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Secondary Source: Seamus Coffey </a:t>
            </a:r>
            <a:r>
              <a:rPr lang="en-US" sz="2000" b="1" dirty="0" smtClean="0"/>
              <a:t>IFAC/UCC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6540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591</Words>
  <Application>Microsoft Office PowerPoint</Application>
  <PresentationFormat>Widescreen</PresentationFormat>
  <Paragraphs>79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Office Theme</vt:lpstr>
      <vt:lpstr>Is Ireland getting the most from the MNC sector?   </vt:lpstr>
      <vt:lpstr>Questions </vt:lpstr>
      <vt:lpstr>What did Ireland Want from MNCs?</vt:lpstr>
      <vt:lpstr>Starting point: Century of Declining Population through Emigration</vt:lpstr>
      <vt:lpstr>Starting Point: Contrasting Weak Growth in early 1950s</vt:lpstr>
      <vt:lpstr>What policy approach did Ireland adopt? </vt:lpstr>
      <vt:lpstr> What did Ireland get from MNCs? </vt:lpstr>
      <vt:lpstr>PowerPoint Presentation</vt:lpstr>
      <vt:lpstr>PowerPoint Presentation</vt:lpstr>
      <vt:lpstr>PowerPoint Presentation</vt:lpstr>
      <vt:lpstr> What should Ireland want from MNCs in the future? </vt:lpstr>
      <vt:lpstr>PowerPoint Presentation</vt:lpstr>
      <vt:lpstr>PowerPoint Presentation</vt:lpstr>
      <vt:lpstr> How can Ireland get more from MNCs?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Ruane</dc:creator>
  <cp:lastModifiedBy>Robert Sweeney</cp:lastModifiedBy>
  <cp:revision>32</cp:revision>
  <dcterms:created xsi:type="dcterms:W3CDTF">2018-06-10T11:53:55Z</dcterms:created>
  <dcterms:modified xsi:type="dcterms:W3CDTF">2018-06-21T14:39:08Z</dcterms:modified>
</cp:coreProperties>
</file>