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57" r:id="rId5"/>
    <p:sldId id="260" r:id="rId6"/>
    <p:sldId id="261" r:id="rId7"/>
    <p:sldId id="265" r:id="rId8"/>
    <p:sldId id="268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riain\Desktop\TASC_FEPS\servicesGVAcomparativeEurosta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 sz="1800" b="1" dirty="0"/>
              <a:t>Gross</a:t>
            </a:r>
            <a:r>
              <a:rPr lang="en-IE" sz="1800" b="1" baseline="0" dirty="0"/>
              <a:t> Value Added Per Employee 2014: 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 sz="1800" b="1" baseline="0" dirty="0"/>
              <a:t>Information and Communication Services</a:t>
            </a:r>
            <a:endParaRPr lang="en-IE" sz="1800" b="1" dirty="0"/>
          </a:p>
        </c:rich>
      </c:tx>
      <c:layout>
        <c:manualLayout>
          <c:xMode val="edge"/>
          <c:yMode val="edge"/>
          <c:x val="0.23434827968679647"/>
          <c:y val="2.077922077922077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74D-4F08-9833-74C4842208E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74D-4F08-9833-74C4842208EF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74D-4F08-9833-74C4842208EF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74D-4F08-9833-74C4842208EF}"/>
              </c:ext>
            </c:extLst>
          </c:dPt>
          <c:cat>
            <c:strRef>
              <c:f>Sheet1!$F$3:$F$35</c:f>
              <c:strCache>
                <c:ptCount val="33"/>
                <c:pt idx="0">
                  <c:v>Ireland - Foreign Owned</c:v>
                </c:pt>
                <c:pt idx="1">
                  <c:v>Ireland - Overall</c:v>
                </c:pt>
                <c:pt idx="2">
                  <c:v>Luxembourg</c:v>
                </c:pt>
                <c:pt idx="3">
                  <c:v>Belgium</c:v>
                </c:pt>
                <c:pt idx="4">
                  <c:v>Norway</c:v>
                </c:pt>
                <c:pt idx="5">
                  <c:v>United Kingdom</c:v>
                </c:pt>
                <c:pt idx="6">
                  <c:v>Netherlands</c:v>
                </c:pt>
                <c:pt idx="7">
                  <c:v>Sweden</c:v>
                </c:pt>
                <c:pt idx="8">
                  <c:v>Germany (until 1990 former territory of the FRG)</c:v>
                </c:pt>
                <c:pt idx="9">
                  <c:v>Austria</c:v>
                </c:pt>
                <c:pt idx="10">
                  <c:v>Italy</c:v>
                </c:pt>
                <c:pt idx="11">
                  <c:v>France</c:v>
                </c:pt>
                <c:pt idx="12">
                  <c:v>European Union (current composition)</c:v>
                </c:pt>
                <c:pt idx="13">
                  <c:v>Finland</c:v>
                </c:pt>
                <c:pt idx="14">
                  <c:v>Denmark</c:v>
                </c:pt>
                <c:pt idx="15">
                  <c:v>Cyprus</c:v>
                </c:pt>
                <c:pt idx="16">
                  <c:v>Ireland - Irish Owned</c:v>
                </c:pt>
                <c:pt idx="17">
                  <c:v>Spain</c:v>
                </c:pt>
                <c:pt idx="18">
                  <c:v>Malta</c:v>
                </c:pt>
                <c:pt idx="19">
                  <c:v>Portugal</c:v>
                </c:pt>
                <c:pt idx="20">
                  <c:v>Slovenia</c:v>
                </c:pt>
                <c:pt idx="21">
                  <c:v>Czech Republic</c:v>
                </c:pt>
                <c:pt idx="22">
                  <c:v>Slovakia</c:v>
                </c:pt>
                <c:pt idx="23">
                  <c:v>Poland</c:v>
                </c:pt>
                <c:pt idx="24">
                  <c:v>Greece</c:v>
                </c:pt>
                <c:pt idx="25">
                  <c:v>Hungary</c:v>
                </c:pt>
                <c:pt idx="26">
                  <c:v>Croatia</c:v>
                </c:pt>
                <c:pt idx="27">
                  <c:v>Estonia</c:v>
                </c:pt>
                <c:pt idx="28">
                  <c:v>Bosnia and Herzegovina</c:v>
                </c:pt>
                <c:pt idx="29">
                  <c:v>Lithuania</c:v>
                </c:pt>
                <c:pt idx="30">
                  <c:v>Romania</c:v>
                </c:pt>
                <c:pt idx="31">
                  <c:v>Latvia</c:v>
                </c:pt>
                <c:pt idx="32">
                  <c:v>Bulgaria</c:v>
                </c:pt>
              </c:strCache>
            </c:strRef>
          </c:cat>
          <c:val>
            <c:numRef>
              <c:f>Sheet1!$G$3:$G$35</c:f>
              <c:numCache>
                <c:formatCode>#,##0</c:formatCode>
                <c:ptCount val="33"/>
                <c:pt idx="0">
                  <c:v>503635</c:v>
                </c:pt>
                <c:pt idx="1">
                  <c:v>290476.19047619042</c:v>
                </c:pt>
                <c:pt idx="2">
                  <c:v>173792.19060225016</c:v>
                </c:pt>
                <c:pt idx="3">
                  <c:v>147515.414527252</c:v>
                </c:pt>
                <c:pt idx="4">
                  <c:v>136160.94310609944</c:v>
                </c:pt>
                <c:pt idx="5">
                  <c:v>110877.03052709989</c:v>
                </c:pt>
                <c:pt idx="6">
                  <c:v>110529.35070926075</c:v>
                </c:pt>
                <c:pt idx="7">
                  <c:v>106788.70961356837</c:v>
                </c:pt>
                <c:pt idx="8">
                  <c:v>106496.40470827717</c:v>
                </c:pt>
                <c:pt idx="9">
                  <c:v>102588.96474390685</c:v>
                </c:pt>
                <c:pt idx="10">
                  <c:v>102283.41635510142</c:v>
                </c:pt>
                <c:pt idx="11">
                  <c:v>101406.05105512532</c:v>
                </c:pt>
                <c:pt idx="12">
                  <c:v>97612.833954577698</c:v>
                </c:pt>
                <c:pt idx="13">
                  <c:v>94410.088657196029</c:v>
                </c:pt>
                <c:pt idx="14">
                  <c:v>91555.885153446128</c:v>
                </c:pt>
                <c:pt idx="15">
                  <c:v>86690.210793510647</c:v>
                </c:pt>
                <c:pt idx="16">
                  <c:v>86076</c:v>
                </c:pt>
                <c:pt idx="17">
                  <c:v>83249.170589736488</c:v>
                </c:pt>
                <c:pt idx="18">
                  <c:v>70856.610800744893</c:v>
                </c:pt>
                <c:pt idx="19">
                  <c:v>62702.347683867549</c:v>
                </c:pt>
                <c:pt idx="20">
                  <c:v>59779.212664028331</c:v>
                </c:pt>
                <c:pt idx="21">
                  <c:v>56712.826098231417</c:v>
                </c:pt>
                <c:pt idx="22">
                  <c:v>55959.329693089807</c:v>
                </c:pt>
                <c:pt idx="23">
                  <c:v>53574.508993549083</c:v>
                </c:pt>
                <c:pt idx="24">
                  <c:v>50594.621268196403</c:v>
                </c:pt>
                <c:pt idx="25">
                  <c:v>42485.120623557072</c:v>
                </c:pt>
                <c:pt idx="26">
                  <c:v>41409.274474307203</c:v>
                </c:pt>
                <c:pt idx="27">
                  <c:v>39461.954791467688</c:v>
                </c:pt>
                <c:pt idx="28">
                  <c:v>33627.175743964064</c:v>
                </c:pt>
                <c:pt idx="29">
                  <c:v>29788.582721205115</c:v>
                </c:pt>
                <c:pt idx="30">
                  <c:v>28211.735403611503</c:v>
                </c:pt>
                <c:pt idx="31">
                  <c:v>27646.430750457595</c:v>
                </c:pt>
                <c:pt idx="32">
                  <c:v>25198.161501623821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74D-4F08-9833-74C4842208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0731120"/>
        <c:axId val="240731512"/>
      </c:barChart>
      <c:catAx>
        <c:axId val="24073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731512"/>
        <c:crosses val="autoZero"/>
        <c:auto val="1"/>
        <c:lblAlgn val="ctr"/>
        <c:lblOffset val="100"/>
        <c:noMultiLvlLbl val="0"/>
      </c:catAx>
      <c:valAx>
        <c:axId val="240731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7311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641E5A-EA74-4B65-AFBC-C55FEAF6E5DC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C74F40-5FB2-43A1-83A8-8180B524B2D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Enterprise and Development</a:t>
          </a:r>
          <a:endParaRPr lang="en-US" dirty="0"/>
        </a:p>
      </dgm:t>
    </dgm:pt>
    <dgm:pt modelId="{D05E7B0E-98C6-40E9-A30E-F57E82F68826}" type="parTrans" cxnId="{4E4C9597-5812-40B6-9AA5-DF7AF8D72CBD}">
      <dgm:prSet/>
      <dgm:spPr/>
      <dgm:t>
        <a:bodyPr/>
        <a:lstStyle/>
        <a:p>
          <a:endParaRPr lang="en-US"/>
        </a:p>
      </dgm:t>
    </dgm:pt>
    <dgm:pt modelId="{0FAFB181-DA61-4A90-82E7-E007435BAA5F}" type="sibTrans" cxnId="{4E4C9597-5812-40B6-9AA5-DF7AF8D72CBD}">
      <dgm:prSet/>
      <dgm:spPr/>
      <dgm:t>
        <a:bodyPr/>
        <a:lstStyle/>
        <a:p>
          <a:endParaRPr lang="en-US"/>
        </a:p>
      </dgm:t>
    </dgm:pt>
    <dgm:pt modelId="{022730F3-5660-4383-8B4B-DFAB5465E24D}">
      <dgm:prSet phldrT="[Text]"/>
      <dgm:spPr/>
      <dgm:t>
        <a:bodyPr/>
        <a:lstStyle/>
        <a:p>
          <a:r>
            <a:rPr lang="en-US" dirty="0" smtClean="0"/>
            <a:t>Foreign Investment</a:t>
          </a:r>
          <a:endParaRPr lang="en-US" dirty="0"/>
        </a:p>
      </dgm:t>
    </dgm:pt>
    <dgm:pt modelId="{B0181690-F463-485B-9799-E49CE32FC3BC}" type="parTrans" cxnId="{EA1CA75B-CEBB-48A5-99E4-AA455F579669}">
      <dgm:prSet/>
      <dgm:spPr/>
      <dgm:t>
        <a:bodyPr/>
        <a:lstStyle/>
        <a:p>
          <a:endParaRPr lang="en-US"/>
        </a:p>
      </dgm:t>
    </dgm:pt>
    <dgm:pt modelId="{8441C874-A8AA-4CDB-A3EE-F488EAF5BFB8}" type="sibTrans" cxnId="{EA1CA75B-CEBB-48A5-99E4-AA455F579669}">
      <dgm:prSet/>
      <dgm:spPr/>
      <dgm:t>
        <a:bodyPr/>
        <a:lstStyle/>
        <a:p>
          <a:endParaRPr lang="en-US"/>
        </a:p>
      </dgm:t>
    </dgm:pt>
    <dgm:pt modelId="{11144146-7F5C-4DF1-8D3B-CDAC182137D7}">
      <dgm:prSet phldrT="[Text]"/>
      <dgm:spPr/>
      <dgm:t>
        <a:bodyPr/>
        <a:lstStyle/>
        <a:p>
          <a:r>
            <a:rPr lang="en-US" dirty="0" smtClean="0"/>
            <a:t>Socio-Economic Model</a:t>
          </a:r>
          <a:endParaRPr lang="en-US" dirty="0"/>
        </a:p>
      </dgm:t>
    </dgm:pt>
    <dgm:pt modelId="{01E7C065-CD53-4F01-8AE9-4C05FDB30CB1}" type="parTrans" cxnId="{61063193-CF9C-48BE-AC19-622BD643F2BE}">
      <dgm:prSet/>
      <dgm:spPr/>
      <dgm:t>
        <a:bodyPr/>
        <a:lstStyle/>
        <a:p>
          <a:endParaRPr lang="en-US"/>
        </a:p>
      </dgm:t>
    </dgm:pt>
    <dgm:pt modelId="{4CB26D7D-CF1F-42A1-9DF2-C9DDC12C0AD6}" type="sibTrans" cxnId="{61063193-CF9C-48BE-AC19-622BD643F2BE}">
      <dgm:prSet/>
      <dgm:spPr/>
      <dgm:t>
        <a:bodyPr/>
        <a:lstStyle/>
        <a:p>
          <a:endParaRPr lang="en-US"/>
        </a:p>
      </dgm:t>
    </dgm:pt>
    <dgm:pt modelId="{C756BF94-82F3-4B9D-9B4D-49C46FB1DEC5}">
      <dgm:prSet phldrT="[Text]"/>
      <dgm:spPr/>
      <dgm:t>
        <a:bodyPr/>
        <a:lstStyle/>
        <a:p>
          <a:r>
            <a:rPr lang="en-US" dirty="0" smtClean="0"/>
            <a:t>Property-Finance </a:t>
          </a:r>
          <a:endParaRPr lang="en-US" dirty="0"/>
        </a:p>
      </dgm:t>
    </dgm:pt>
    <dgm:pt modelId="{7F252794-5EBD-457E-B802-CECF2682A2F7}" type="parTrans" cxnId="{8C274566-B629-4C0F-963A-C9D09992B66A}">
      <dgm:prSet/>
      <dgm:spPr/>
      <dgm:t>
        <a:bodyPr/>
        <a:lstStyle/>
        <a:p>
          <a:endParaRPr lang="en-US"/>
        </a:p>
      </dgm:t>
    </dgm:pt>
    <dgm:pt modelId="{AFDDC200-B2A5-4455-93FC-B84FC6B57BD0}" type="sibTrans" cxnId="{8C274566-B629-4C0F-963A-C9D09992B66A}">
      <dgm:prSet/>
      <dgm:spPr/>
      <dgm:t>
        <a:bodyPr/>
        <a:lstStyle/>
        <a:p>
          <a:endParaRPr lang="en-US"/>
        </a:p>
      </dgm:t>
    </dgm:pt>
    <dgm:pt modelId="{3FCC260E-3837-4570-8D95-2A8E34BB9929}" type="pres">
      <dgm:prSet presAssocID="{FF641E5A-EA74-4B65-AFBC-C55FEAF6E5D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20F364D-32EC-49F6-9357-43AF6111ADAB}" type="pres">
      <dgm:prSet presAssocID="{E6C74F40-5FB2-43A1-83A8-8180B524B2DD}" presName="singleCycle" presStyleCnt="0"/>
      <dgm:spPr/>
    </dgm:pt>
    <dgm:pt modelId="{974074ED-221F-4E8A-8C0D-52E4FCFEBB07}" type="pres">
      <dgm:prSet presAssocID="{E6C74F40-5FB2-43A1-83A8-8180B524B2DD}" presName="singleCenter" presStyleLbl="node1" presStyleIdx="0" presStyleCnt="4" custScaleX="182032" custScaleY="171484" custLinFactNeighborX="-4599" custLinFactNeighborY="-484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C99210F5-4E60-4284-AB8D-46CDF08AD7A8}" type="pres">
      <dgm:prSet presAssocID="{B0181690-F463-485B-9799-E49CE32FC3BC}" presName="Name56" presStyleLbl="parChTrans1D2" presStyleIdx="0" presStyleCnt="3"/>
      <dgm:spPr/>
      <dgm:t>
        <a:bodyPr/>
        <a:lstStyle/>
        <a:p>
          <a:endParaRPr lang="en-US"/>
        </a:p>
      </dgm:t>
    </dgm:pt>
    <dgm:pt modelId="{DFF86F76-4768-4214-B450-134F0102B0D1}" type="pres">
      <dgm:prSet presAssocID="{022730F3-5660-4383-8B4B-DFAB5465E24D}" presName="text0" presStyleLbl="node1" presStyleIdx="1" presStyleCnt="4" custScaleX="387695" custRadScaleRad="111084" custRadScaleInc="-72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CA4965-5DFA-4146-9C7B-C7820E8BDA50}" type="pres">
      <dgm:prSet presAssocID="{01E7C065-CD53-4F01-8AE9-4C05FDB30CB1}" presName="Name56" presStyleLbl="parChTrans1D2" presStyleIdx="1" presStyleCnt="3"/>
      <dgm:spPr/>
      <dgm:t>
        <a:bodyPr/>
        <a:lstStyle/>
        <a:p>
          <a:endParaRPr lang="en-US"/>
        </a:p>
      </dgm:t>
    </dgm:pt>
    <dgm:pt modelId="{0CD6276D-8FB3-4F7C-9E79-9FE60983D1A8}" type="pres">
      <dgm:prSet presAssocID="{11144146-7F5C-4DF1-8D3B-CDAC182137D7}" presName="text0" presStyleLbl="node1" presStyleIdx="2" presStyleCnt="4" custScaleX="415995" custRadScaleRad="187150" custRadScaleInc="-177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91B755-D925-4593-A419-E27104AEF79A}" type="pres">
      <dgm:prSet presAssocID="{7F252794-5EBD-457E-B802-CECF2682A2F7}" presName="Name56" presStyleLbl="parChTrans1D2" presStyleIdx="2" presStyleCnt="3"/>
      <dgm:spPr/>
      <dgm:t>
        <a:bodyPr/>
        <a:lstStyle/>
        <a:p>
          <a:endParaRPr lang="en-US"/>
        </a:p>
      </dgm:t>
    </dgm:pt>
    <dgm:pt modelId="{0E32D429-6B07-4545-95B6-1179898015AB}" type="pres">
      <dgm:prSet presAssocID="{C756BF94-82F3-4B9D-9B4D-49C46FB1DEC5}" presName="text0" presStyleLbl="node1" presStyleIdx="3" presStyleCnt="4" custScaleX="353723" custScaleY="108331" custRadScaleRad="191169" custRadScaleInc="184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E30BC5-A346-4A46-A386-7E6103E85A1B}" type="presOf" srcId="{C756BF94-82F3-4B9D-9B4D-49C46FB1DEC5}" destId="{0E32D429-6B07-4545-95B6-1179898015AB}" srcOrd="0" destOrd="0" presId="urn:microsoft.com/office/officeart/2008/layout/RadialCluster"/>
    <dgm:cxn modelId="{F9072C09-2418-4D2C-B27F-B1C4CBD137ED}" type="presOf" srcId="{7F252794-5EBD-457E-B802-CECF2682A2F7}" destId="{A791B755-D925-4593-A419-E27104AEF79A}" srcOrd="0" destOrd="0" presId="urn:microsoft.com/office/officeart/2008/layout/RadialCluster"/>
    <dgm:cxn modelId="{821ACAB7-8C74-48F1-8D6A-F6625B6E79F1}" type="presOf" srcId="{11144146-7F5C-4DF1-8D3B-CDAC182137D7}" destId="{0CD6276D-8FB3-4F7C-9E79-9FE60983D1A8}" srcOrd="0" destOrd="0" presId="urn:microsoft.com/office/officeart/2008/layout/RadialCluster"/>
    <dgm:cxn modelId="{92DE6F13-8843-4240-924F-D6F99C00850D}" type="presOf" srcId="{E6C74F40-5FB2-43A1-83A8-8180B524B2DD}" destId="{974074ED-221F-4E8A-8C0D-52E4FCFEBB07}" srcOrd="0" destOrd="0" presId="urn:microsoft.com/office/officeart/2008/layout/RadialCluster"/>
    <dgm:cxn modelId="{7628CDCD-7C29-40E3-B650-E6F6962DC6A0}" type="presOf" srcId="{01E7C065-CD53-4F01-8AE9-4C05FDB30CB1}" destId="{76CA4965-5DFA-4146-9C7B-C7820E8BDA50}" srcOrd="0" destOrd="0" presId="urn:microsoft.com/office/officeart/2008/layout/RadialCluster"/>
    <dgm:cxn modelId="{89C77037-7030-4CE3-AC64-D00390D449ED}" type="presOf" srcId="{FF641E5A-EA74-4B65-AFBC-C55FEAF6E5DC}" destId="{3FCC260E-3837-4570-8D95-2A8E34BB9929}" srcOrd="0" destOrd="0" presId="urn:microsoft.com/office/officeart/2008/layout/RadialCluster"/>
    <dgm:cxn modelId="{50D41F03-437F-460C-B478-C3474356836B}" type="presOf" srcId="{022730F3-5660-4383-8B4B-DFAB5465E24D}" destId="{DFF86F76-4768-4214-B450-134F0102B0D1}" srcOrd="0" destOrd="0" presId="urn:microsoft.com/office/officeart/2008/layout/RadialCluster"/>
    <dgm:cxn modelId="{61063193-CF9C-48BE-AC19-622BD643F2BE}" srcId="{E6C74F40-5FB2-43A1-83A8-8180B524B2DD}" destId="{11144146-7F5C-4DF1-8D3B-CDAC182137D7}" srcOrd="1" destOrd="0" parTransId="{01E7C065-CD53-4F01-8AE9-4C05FDB30CB1}" sibTransId="{4CB26D7D-CF1F-42A1-9DF2-C9DDC12C0AD6}"/>
    <dgm:cxn modelId="{8C274566-B629-4C0F-963A-C9D09992B66A}" srcId="{E6C74F40-5FB2-43A1-83A8-8180B524B2DD}" destId="{C756BF94-82F3-4B9D-9B4D-49C46FB1DEC5}" srcOrd="2" destOrd="0" parTransId="{7F252794-5EBD-457E-B802-CECF2682A2F7}" sibTransId="{AFDDC200-B2A5-4455-93FC-B84FC6B57BD0}"/>
    <dgm:cxn modelId="{4E4C9597-5812-40B6-9AA5-DF7AF8D72CBD}" srcId="{FF641E5A-EA74-4B65-AFBC-C55FEAF6E5DC}" destId="{E6C74F40-5FB2-43A1-83A8-8180B524B2DD}" srcOrd="0" destOrd="0" parTransId="{D05E7B0E-98C6-40E9-A30E-F57E82F68826}" sibTransId="{0FAFB181-DA61-4A90-82E7-E007435BAA5F}"/>
    <dgm:cxn modelId="{EA1CA75B-CEBB-48A5-99E4-AA455F579669}" srcId="{E6C74F40-5FB2-43A1-83A8-8180B524B2DD}" destId="{022730F3-5660-4383-8B4B-DFAB5465E24D}" srcOrd="0" destOrd="0" parTransId="{B0181690-F463-485B-9799-E49CE32FC3BC}" sibTransId="{8441C874-A8AA-4CDB-A3EE-F488EAF5BFB8}"/>
    <dgm:cxn modelId="{EC1F53DF-BFBE-4752-8B4D-E168894AB3DC}" type="presOf" srcId="{B0181690-F463-485B-9799-E49CE32FC3BC}" destId="{C99210F5-4E60-4284-AB8D-46CDF08AD7A8}" srcOrd="0" destOrd="0" presId="urn:microsoft.com/office/officeart/2008/layout/RadialCluster"/>
    <dgm:cxn modelId="{44691476-1EE6-428D-87A2-2E076FB5F093}" type="presParOf" srcId="{3FCC260E-3837-4570-8D95-2A8E34BB9929}" destId="{920F364D-32EC-49F6-9357-43AF6111ADAB}" srcOrd="0" destOrd="0" presId="urn:microsoft.com/office/officeart/2008/layout/RadialCluster"/>
    <dgm:cxn modelId="{2722FEFF-8741-4CB9-A772-183A0CFC148B}" type="presParOf" srcId="{920F364D-32EC-49F6-9357-43AF6111ADAB}" destId="{974074ED-221F-4E8A-8C0D-52E4FCFEBB07}" srcOrd="0" destOrd="0" presId="urn:microsoft.com/office/officeart/2008/layout/RadialCluster"/>
    <dgm:cxn modelId="{D1B37ED6-CCB4-4426-A3E1-EE9F385492E5}" type="presParOf" srcId="{920F364D-32EC-49F6-9357-43AF6111ADAB}" destId="{C99210F5-4E60-4284-AB8D-46CDF08AD7A8}" srcOrd="1" destOrd="0" presId="urn:microsoft.com/office/officeart/2008/layout/RadialCluster"/>
    <dgm:cxn modelId="{3C4E9A34-9424-4BD5-83D0-28DF0325F515}" type="presParOf" srcId="{920F364D-32EC-49F6-9357-43AF6111ADAB}" destId="{DFF86F76-4768-4214-B450-134F0102B0D1}" srcOrd="2" destOrd="0" presId="urn:microsoft.com/office/officeart/2008/layout/RadialCluster"/>
    <dgm:cxn modelId="{ABA3DF90-DA7F-4832-9CCD-FCCE2D025D95}" type="presParOf" srcId="{920F364D-32EC-49F6-9357-43AF6111ADAB}" destId="{76CA4965-5DFA-4146-9C7B-C7820E8BDA50}" srcOrd="3" destOrd="0" presId="urn:microsoft.com/office/officeart/2008/layout/RadialCluster"/>
    <dgm:cxn modelId="{339D81E9-974E-4462-B5F1-71DC6A8ECD9B}" type="presParOf" srcId="{920F364D-32EC-49F6-9357-43AF6111ADAB}" destId="{0CD6276D-8FB3-4F7C-9E79-9FE60983D1A8}" srcOrd="4" destOrd="0" presId="urn:microsoft.com/office/officeart/2008/layout/RadialCluster"/>
    <dgm:cxn modelId="{F1517230-1136-4267-B0EB-E535100BEE39}" type="presParOf" srcId="{920F364D-32EC-49F6-9357-43AF6111ADAB}" destId="{A791B755-D925-4593-A419-E27104AEF79A}" srcOrd="5" destOrd="0" presId="urn:microsoft.com/office/officeart/2008/layout/RadialCluster"/>
    <dgm:cxn modelId="{92C6177F-2537-4F96-BE78-A6DF1F7927E6}" type="presParOf" srcId="{920F364D-32EC-49F6-9357-43AF6111ADAB}" destId="{0E32D429-6B07-4545-95B6-1179898015A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641E5A-EA74-4B65-AFBC-C55FEAF6E5DC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C74F40-5FB2-43A1-83A8-8180B524B2D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Enterprise and Development</a:t>
          </a:r>
          <a:endParaRPr lang="en-US" dirty="0"/>
        </a:p>
      </dgm:t>
    </dgm:pt>
    <dgm:pt modelId="{D05E7B0E-98C6-40E9-A30E-F57E82F68826}" type="parTrans" cxnId="{4E4C9597-5812-40B6-9AA5-DF7AF8D72CBD}">
      <dgm:prSet/>
      <dgm:spPr/>
      <dgm:t>
        <a:bodyPr/>
        <a:lstStyle/>
        <a:p>
          <a:endParaRPr lang="en-US"/>
        </a:p>
      </dgm:t>
    </dgm:pt>
    <dgm:pt modelId="{0FAFB181-DA61-4A90-82E7-E007435BAA5F}" type="sibTrans" cxnId="{4E4C9597-5812-40B6-9AA5-DF7AF8D72CBD}">
      <dgm:prSet/>
      <dgm:spPr/>
      <dgm:t>
        <a:bodyPr/>
        <a:lstStyle/>
        <a:p>
          <a:endParaRPr lang="en-US"/>
        </a:p>
      </dgm:t>
    </dgm:pt>
    <dgm:pt modelId="{022730F3-5660-4383-8B4B-DFAB5465E24D}">
      <dgm:prSet phldrT="[Text]"/>
      <dgm:spPr/>
      <dgm:t>
        <a:bodyPr/>
        <a:lstStyle/>
        <a:p>
          <a:r>
            <a:rPr lang="en-US" dirty="0" smtClean="0"/>
            <a:t>Firm and Ecosystem Upgrading</a:t>
          </a:r>
          <a:endParaRPr lang="en-US" dirty="0"/>
        </a:p>
      </dgm:t>
    </dgm:pt>
    <dgm:pt modelId="{B0181690-F463-485B-9799-E49CE32FC3BC}" type="parTrans" cxnId="{EA1CA75B-CEBB-48A5-99E4-AA455F579669}">
      <dgm:prSet/>
      <dgm:spPr/>
      <dgm:t>
        <a:bodyPr/>
        <a:lstStyle/>
        <a:p>
          <a:endParaRPr lang="en-US"/>
        </a:p>
      </dgm:t>
    </dgm:pt>
    <dgm:pt modelId="{8441C874-A8AA-4CDB-A3EE-F488EAF5BFB8}" type="sibTrans" cxnId="{EA1CA75B-CEBB-48A5-99E4-AA455F579669}">
      <dgm:prSet/>
      <dgm:spPr/>
      <dgm:t>
        <a:bodyPr/>
        <a:lstStyle/>
        <a:p>
          <a:endParaRPr lang="en-US"/>
        </a:p>
      </dgm:t>
    </dgm:pt>
    <dgm:pt modelId="{11144146-7F5C-4DF1-8D3B-CDAC182137D7}">
      <dgm:prSet phldrT="[Text]"/>
      <dgm:spPr/>
      <dgm:t>
        <a:bodyPr/>
        <a:lstStyle/>
        <a:p>
          <a:r>
            <a:rPr lang="en-US" dirty="0" smtClean="0"/>
            <a:t>Linking Enterprise and </a:t>
          </a:r>
        </a:p>
        <a:p>
          <a:r>
            <a:rPr lang="en-US" dirty="0" smtClean="0"/>
            <a:t>Social Projects</a:t>
          </a:r>
          <a:endParaRPr lang="en-US" dirty="0"/>
        </a:p>
      </dgm:t>
    </dgm:pt>
    <dgm:pt modelId="{01E7C065-CD53-4F01-8AE9-4C05FDB30CB1}" type="parTrans" cxnId="{61063193-CF9C-48BE-AC19-622BD643F2BE}">
      <dgm:prSet/>
      <dgm:spPr/>
      <dgm:t>
        <a:bodyPr/>
        <a:lstStyle/>
        <a:p>
          <a:endParaRPr lang="en-US"/>
        </a:p>
      </dgm:t>
    </dgm:pt>
    <dgm:pt modelId="{4CB26D7D-CF1F-42A1-9DF2-C9DDC12C0AD6}" type="sibTrans" cxnId="{61063193-CF9C-48BE-AC19-622BD643F2BE}">
      <dgm:prSet/>
      <dgm:spPr/>
      <dgm:t>
        <a:bodyPr/>
        <a:lstStyle/>
        <a:p>
          <a:endParaRPr lang="en-US"/>
        </a:p>
      </dgm:t>
    </dgm:pt>
    <dgm:pt modelId="{C756BF94-82F3-4B9D-9B4D-49C46FB1DEC5}">
      <dgm:prSet phldrT="[Text]"/>
      <dgm:spPr/>
      <dgm:t>
        <a:bodyPr/>
        <a:lstStyle/>
        <a:p>
          <a:r>
            <a:rPr lang="en-US" dirty="0" smtClean="0"/>
            <a:t>Remaking Finance and Investment</a:t>
          </a:r>
          <a:endParaRPr lang="en-US" dirty="0"/>
        </a:p>
      </dgm:t>
    </dgm:pt>
    <dgm:pt modelId="{7F252794-5EBD-457E-B802-CECF2682A2F7}" type="parTrans" cxnId="{8C274566-B629-4C0F-963A-C9D09992B66A}">
      <dgm:prSet/>
      <dgm:spPr/>
      <dgm:t>
        <a:bodyPr/>
        <a:lstStyle/>
        <a:p>
          <a:endParaRPr lang="en-US"/>
        </a:p>
      </dgm:t>
    </dgm:pt>
    <dgm:pt modelId="{AFDDC200-B2A5-4455-93FC-B84FC6B57BD0}" type="sibTrans" cxnId="{8C274566-B629-4C0F-963A-C9D09992B66A}">
      <dgm:prSet/>
      <dgm:spPr/>
      <dgm:t>
        <a:bodyPr/>
        <a:lstStyle/>
        <a:p>
          <a:endParaRPr lang="en-US"/>
        </a:p>
      </dgm:t>
    </dgm:pt>
    <dgm:pt modelId="{3FCC260E-3837-4570-8D95-2A8E34BB9929}" type="pres">
      <dgm:prSet presAssocID="{FF641E5A-EA74-4B65-AFBC-C55FEAF6E5D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20F364D-32EC-49F6-9357-43AF6111ADAB}" type="pres">
      <dgm:prSet presAssocID="{E6C74F40-5FB2-43A1-83A8-8180B524B2DD}" presName="singleCycle" presStyleCnt="0"/>
      <dgm:spPr/>
    </dgm:pt>
    <dgm:pt modelId="{974074ED-221F-4E8A-8C0D-52E4FCFEBB07}" type="pres">
      <dgm:prSet presAssocID="{E6C74F40-5FB2-43A1-83A8-8180B524B2DD}" presName="singleCenter" presStyleLbl="node1" presStyleIdx="0" presStyleCnt="4" custScaleX="182032" custScaleY="171484" custLinFactNeighborX="-3984" custLinFactNeighborY="-39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C99210F5-4E60-4284-AB8D-46CDF08AD7A8}" type="pres">
      <dgm:prSet presAssocID="{B0181690-F463-485B-9799-E49CE32FC3BC}" presName="Name56" presStyleLbl="parChTrans1D2" presStyleIdx="0" presStyleCnt="3"/>
      <dgm:spPr/>
      <dgm:t>
        <a:bodyPr/>
        <a:lstStyle/>
        <a:p>
          <a:endParaRPr lang="en-US"/>
        </a:p>
      </dgm:t>
    </dgm:pt>
    <dgm:pt modelId="{DFF86F76-4768-4214-B450-134F0102B0D1}" type="pres">
      <dgm:prSet presAssocID="{022730F3-5660-4383-8B4B-DFAB5465E24D}" presName="text0" presStyleLbl="node1" presStyleIdx="1" presStyleCnt="4" custScaleX="387695" custScaleY="135088" custRadScaleRad="111084" custRadScaleInc="-72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CA4965-5DFA-4146-9C7B-C7820E8BDA50}" type="pres">
      <dgm:prSet presAssocID="{01E7C065-CD53-4F01-8AE9-4C05FDB30CB1}" presName="Name56" presStyleLbl="parChTrans1D2" presStyleIdx="1" presStyleCnt="3"/>
      <dgm:spPr/>
      <dgm:t>
        <a:bodyPr/>
        <a:lstStyle/>
        <a:p>
          <a:endParaRPr lang="en-US"/>
        </a:p>
      </dgm:t>
    </dgm:pt>
    <dgm:pt modelId="{0CD6276D-8FB3-4F7C-9E79-9FE60983D1A8}" type="pres">
      <dgm:prSet presAssocID="{11144146-7F5C-4DF1-8D3B-CDAC182137D7}" presName="text0" presStyleLbl="node1" presStyleIdx="2" presStyleCnt="4" custScaleX="430649" custScaleY="167566" custRadScaleRad="187150" custRadScaleInc="-177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91B755-D925-4593-A419-E27104AEF79A}" type="pres">
      <dgm:prSet presAssocID="{7F252794-5EBD-457E-B802-CECF2682A2F7}" presName="Name56" presStyleLbl="parChTrans1D2" presStyleIdx="2" presStyleCnt="3"/>
      <dgm:spPr/>
      <dgm:t>
        <a:bodyPr/>
        <a:lstStyle/>
        <a:p>
          <a:endParaRPr lang="en-US"/>
        </a:p>
      </dgm:t>
    </dgm:pt>
    <dgm:pt modelId="{0E32D429-6B07-4545-95B6-1179898015AB}" type="pres">
      <dgm:prSet presAssocID="{C756BF94-82F3-4B9D-9B4D-49C46FB1DEC5}" presName="text0" presStyleLbl="node1" presStyleIdx="3" presStyleCnt="4" custScaleX="356177" custScaleY="164585" custRadScaleRad="191169" custRadScaleInc="184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E30BC5-A346-4A46-A386-7E6103E85A1B}" type="presOf" srcId="{C756BF94-82F3-4B9D-9B4D-49C46FB1DEC5}" destId="{0E32D429-6B07-4545-95B6-1179898015AB}" srcOrd="0" destOrd="0" presId="urn:microsoft.com/office/officeart/2008/layout/RadialCluster"/>
    <dgm:cxn modelId="{F9072C09-2418-4D2C-B27F-B1C4CBD137ED}" type="presOf" srcId="{7F252794-5EBD-457E-B802-CECF2682A2F7}" destId="{A791B755-D925-4593-A419-E27104AEF79A}" srcOrd="0" destOrd="0" presId="urn:microsoft.com/office/officeart/2008/layout/RadialCluster"/>
    <dgm:cxn modelId="{821ACAB7-8C74-48F1-8D6A-F6625B6E79F1}" type="presOf" srcId="{11144146-7F5C-4DF1-8D3B-CDAC182137D7}" destId="{0CD6276D-8FB3-4F7C-9E79-9FE60983D1A8}" srcOrd="0" destOrd="0" presId="urn:microsoft.com/office/officeart/2008/layout/RadialCluster"/>
    <dgm:cxn modelId="{92DE6F13-8843-4240-924F-D6F99C00850D}" type="presOf" srcId="{E6C74F40-5FB2-43A1-83A8-8180B524B2DD}" destId="{974074ED-221F-4E8A-8C0D-52E4FCFEBB07}" srcOrd="0" destOrd="0" presId="urn:microsoft.com/office/officeart/2008/layout/RadialCluster"/>
    <dgm:cxn modelId="{7628CDCD-7C29-40E3-B650-E6F6962DC6A0}" type="presOf" srcId="{01E7C065-CD53-4F01-8AE9-4C05FDB30CB1}" destId="{76CA4965-5DFA-4146-9C7B-C7820E8BDA50}" srcOrd="0" destOrd="0" presId="urn:microsoft.com/office/officeart/2008/layout/RadialCluster"/>
    <dgm:cxn modelId="{89C77037-7030-4CE3-AC64-D00390D449ED}" type="presOf" srcId="{FF641E5A-EA74-4B65-AFBC-C55FEAF6E5DC}" destId="{3FCC260E-3837-4570-8D95-2A8E34BB9929}" srcOrd="0" destOrd="0" presId="urn:microsoft.com/office/officeart/2008/layout/RadialCluster"/>
    <dgm:cxn modelId="{50D41F03-437F-460C-B478-C3474356836B}" type="presOf" srcId="{022730F3-5660-4383-8B4B-DFAB5465E24D}" destId="{DFF86F76-4768-4214-B450-134F0102B0D1}" srcOrd="0" destOrd="0" presId="urn:microsoft.com/office/officeart/2008/layout/RadialCluster"/>
    <dgm:cxn modelId="{61063193-CF9C-48BE-AC19-622BD643F2BE}" srcId="{E6C74F40-5FB2-43A1-83A8-8180B524B2DD}" destId="{11144146-7F5C-4DF1-8D3B-CDAC182137D7}" srcOrd="1" destOrd="0" parTransId="{01E7C065-CD53-4F01-8AE9-4C05FDB30CB1}" sibTransId="{4CB26D7D-CF1F-42A1-9DF2-C9DDC12C0AD6}"/>
    <dgm:cxn modelId="{8C274566-B629-4C0F-963A-C9D09992B66A}" srcId="{E6C74F40-5FB2-43A1-83A8-8180B524B2DD}" destId="{C756BF94-82F3-4B9D-9B4D-49C46FB1DEC5}" srcOrd="2" destOrd="0" parTransId="{7F252794-5EBD-457E-B802-CECF2682A2F7}" sibTransId="{AFDDC200-B2A5-4455-93FC-B84FC6B57BD0}"/>
    <dgm:cxn modelId="{4E4C9597-5812-40B6-9AA5-DF7AF8D72CBD}" srcId="{FF641E5A-EA74-4B65-AFBC-C55FEAF6E5DC}" destId="{E6C74F40-5FB2-43A1-83A8-8180B524B2DD}" srcOrd="0" destOrd="0" parTransId="{D05E7B0E-98C6-40E9-A30E-F57E82F68826}" sibTransId="{0FAFB181-DA61-4A90-82E7-E007435BAA5F}"/>
    <dgm:cxn modelId="{EC1F53DF-BFBE-4752-8B4D-E168894AB3DC}" type="presOf" srcId="{B0181690-F463-485B-9799-E49CE32FC3BC}" destId="{C99210F5-4E60-4284-AB8D-46CDF08AD7A8}" srcOrd="0" destOrd="0" presId="urn:microsoft.com/office/officeart/2008/layout/RadialCluster"/>
    <dgm:cxn modelId="{EA1CA75B-CEBB-48A5-99E4-AA455F579669}" srcId="{E6C74F40-5FB2-43A1-83A8-8180B524B2DD}" destId="{022730F3-5660-4383-8B4B-DFAB5465E24D}" srcOrd="0" destOrd="0" parTransId="{B0181690-F463-485B-9799-E49CE32FC3BC}" sibTransId="{8441C874-A8AA-4CDB-A3EE-F488EAF5BFB8}"/>
    <dgm:cxn modelId="{44691476-1EE6-428D-87A2-2E076FB5F093}" type="presParOf" srcId="{3FCC260E-3837-4570-8D95-2A8E34BB9929}" destId="{920F364D-32EC-49F6-9357-43AF6111ADAB}" srcOrd="0" destOrd="0" presId="urn:microsoft.com/office/officeart/2008/layout/RadialCluster"/>
    <dgm:cxn modelId="{2722FEFF-8741-4CB9-A772-183A0CFC148B}" type="presParOf" srcId="{920F364D-32EC-49F6-9357-43AF6111ADAB}" destId="{974074ED-221F-4E8A-8C0D-52E4FCFEBB07}" srcOrd="0" destOrd="0" presId="urn:microsoft.com/office/officeart/2008/layout/RadialCluster"/>
    <dgm:cxn modelId="{D1B37ED6-CCB4-4426-A3E1-EE9F385492E5}" type="presParOf" srcId="{920F364D-32EC-49F6-9357-43AF6111ADAB}" destId="{C99210F5-4E60-4284-AB8D-46CDF08AD7A8}" srcOrd="1" destOrd="0" presId="urn:microsoft.com/office/officeart/2008/layout/RadialCluster"/>
    <dgm:cxn modelId="{3C4E9A34-9424-4BD5-83D0-28DF0325F515}" type="presParOf" srcId="{920F364D-32EC-49F6-9357-43AF6111ADAB}" destId="{DFF86F76-4768-4214-B450-134F0102B0D1}" srcOrd="2" destOrd="0" presId="urn:microsoft.com/office/officeart/2008/layout/RadialCluster"/>
    <dgm:cxn modelId="{ABA3DF90-DA7F-4832-9CCD-FCCE2D025D95}" type="presParOf" srcId="{920F364D-32EC-49F6-9357-43AF6111ADAB}" destId="{76CA4965-5DFA-4146-9C7B-C7820E8BDA50}" srcOrd="3" destOrd="0" presId="urn:microsoft.com/office/officeart/2008/layout/RadialCluster"/>
    <dgm:cxn modelId="{339D81E9-974E-4462-B5F1-71DC6A8ECD9B}" type="presParOf" srcId="{920F364D-32EC-49F6-9357-43AF6111ADAB}" destId="{0CD6276D-8FB3-4F7C-9E79-9FE60983D1A8}" srcOrd="4" destOrd="0" presId="urn:microsoft.com/office/officeart/2008/layout/RadialCluster"/>
    <dgm:cxn modelId="{F1517230-1136-4267-B0EB-E535100BEE39}" type="presParOf" srcId="{920F364D-32EC-49F6-9357-43AF6111ADAB}" destId="{A791B755-D925-4593-A419-E27104AEF79A}" srcOrd="5" destOrd="0" presId="urn:microsoft.com/office/officeart/2008/layout/RadialCluster"/>
    <dgm:cxn modelId="{92C6177F-2537-4F96-BE78-A6DF1F7927E6}" type="presParOf" srcId="{920F364D-32EC-49F6-9357-43AF6111ADAB}" destId="{0E32D429-6B07-4545-95B6-1179898015A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641E5A-EA74-4B65-AFBC-C55FEAF6E5DC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C74F40-5FB2-43A1-83A8-8180B524B2D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Firm and Ecosystem Development</a:t>
          </a:r>
          <a:endParaRPr lang="en-US" dirty="0"/>
        </a:p>
      </dgm:t>
    </dgm:pt>
    <dgm:pt modelId="{D05E7B0E-98C6-40E9-A30E-F57E82F68826}" type="parTrans" cxnId="{4E4C9597-5812-40B6-9AA5-DF7AF8D72CBD}">
      <dgm:prSet/>
      <dgm:spPr/>
      <dgm:t>
        <a:bodyPr/>
        <a:lstStyle/>
        <a:p>
          <a:endParaRPr lang="en-US"/>
        </a:p>
      </dgm:t>
    </dgm:pt>
    <dgm:pt modelId="{0FAFB181-DA61-4A90-82E7-E007435BAA5F}" type="sibTrans" cxnId="{4E4C9597-5812-40B6-9AA5-DF7AF8D72CBD}">
      <dgm:prSet/>
      <dgm:spPr/>
      <dgm:t>
        <a:bodyPr/>
        <a:lstStyle/>
        <a:p>
          <a:endParaRPr lang="en-US"/>
        </a:p>
      </dgm:t>
    </dgm:pt>
    <dgm:pt modelId="{022730F3-5660-4383-8B4B-DFAB5465E24D}">
      <dgm:prSet phldrT="[Text]"/>
      <dgm:spPr/>
      <dgm:t>
        <a:bodyPr/>
        <a:lstStyle/>
        <a:p>
          <a:r>
            <a:rPr lang="en-US" dirty="0" smtClean="0"/>
            <a:t>Technology, Innovation and Learning</a:t>
          </a:r>
          <a:endParaRPr lang="en-US" dirty="0"/>
        </a:p>
      </dgm:t>
    </dgm:pt>
    <dgm:pt modelId="{B0181690-F463-485B-9799-E49CE32FC3BC}" type="parTrans" cxnId="{EA1CA75B-CEBB-48A5-99E4-AA455F579669}">
      <dgm:prSet/>
      <dgm:spPr/>
      <dgm:t>
        <a:bodyPr/>
        <a:lstStyle/>
        <a:p>
          <a:endParaRPr lang="en-US"/>
        </a:p>
      </dgm:t>
    </dgm:pt>
    <dgm:pt modelId="{8441C874-A8AA-4CDB-A3EE-F488EAF5BFB8}" type="sibTrans" cxnId="{EA1CA75B-CEBB-48A5-99E4-AA455F579669}">
      <dgm:prSet/>
      <dgm:spPr/>
      <dgm:t>
        <a:bodyPr/>
        <a:lstStyle/>
        <a:p>
          <a:endParaRPr lang="en-US"/>
        </a:p>
      </dgm:t>
    </dgm:pt>
    <dgm:pt modelId="{11144146-7F5C-4DF1-8D3B-CDAC182137D7}">
      <dgm:prSet phldrT="[Text]"/>
      <dgm:spPr/>
      <dgm:t>
        <a:bodyPr/>
        <a:lstStyle/>
        <a:p>
          <a:r>
            <a:rPr lang="en-US" dirty="0" err="1" smtClean="0"/>
            <a:t>Labour</a:t>
          </a:r>
          <a:endParaRPr lang="en-US" dirty="0"/>
        </a:p>
      </dgm:t>
    </dgm:pt>
    <dgm:pt modelId="{01E7C065-CD53-4F01-8AE9-4C05FDB30CB1}" type="parTrans" cxnId="{61063193-CF9C-48BE-AC19-622BD643F2BE}">
      <dgm:prSet/>
      <dgm:spPr/>
      <dgm:t>
        <a:bodyPr/>
        <a:lstStyle/>
        <a:p>
          <a:endParaRPr lang="en-US"/>
        </a:p>
      </dgm:t>
    </dgm:pt>
    <dgm:pt modelId="{4CB26D7D-CF1F-42A1-9DF2-C9DDC12C0AD6}" type="sibTrans" cxnId="{61063193-CF9C-48BE-AC19-622BD643F2BE}">
      <dgm:prSet/>
      <dgm:spPr/>
      <dgm:t>
        <a:bodyPr/>
        <a:lstStyle/>
        <a:p>
          <a:endParaRPr lang="en-US"/>
        </a:p>
      </dgm:t>
    </dgm:pt>
    <dgm:pt modelId="{C756BF94-82F3-4B9D-9B4D-49C46FB1DEC5}">
      <dgm:prSet phldrT="[Text]"/>
      <dgm:spPr/>
      <dgm:t>
        <a:bodyPr/>
        <a:lstStyle/>
        <a:p>
          <a:r>
            <a:rPr lang="en-US" dirty="0" smtClean="0"/>
            <a:t>Capital</a:t>
          </a:r>
          <a:endParaRPr lang="en-US" dirty="0"/>
        </a:p>
      </dgm:t>
    </dgm:pt>
    <dgm:pt modelId="{7F252794-5EBD-457E-B802-CECF2682A2F7}" type="parTrans" cxnId="{8C274566-B629-4C0F-963A-C9D09992B66A}">
      <dgm:prSet/>
      <dgm:spPr/>
      <dgm:t>
        <a:bodyPr/>
        <a:lstStyle/>
        <a:p>
          <a:endParaRPr lang="en-US"/>
        </a:p>
      </dgm:t>
    </dgm:pt>
    <dgm:pt modelId="{AFDDC200-B2A5-4455-93FC-B84FC6B57BD0}" type="sibTrans" cxnId="{8C274566-B629-4C0F-963A-C9D09992B66A}">
      <dgm:prSet/>
      <dgm:spPr/>
      <dgm:t>
        <a:bodyPr/>
        <a:lstStyle/>
        <a:p>
          <a:endParaRPr lang="en-US"/>
        </a:p>
      </dgm:t>
    </dgm:pt>
    <dgm:pt modelId="{3FCC260E-3837-4570-8D95-2A8E34BB9929}" type="pres">
      <dgm:prSet presAssocID="{FF641E5A-EA74-4B65-AFBC-C55FEAF6E5D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20F364D-32EC-49F6-9357-43AF6111ADAB}" type="pres">
      <dgm:prSet presAssocID="{E6C74F40-5FB2-43A1-83A8-8180B524B2DD}" presName="singleCycle" presStyleCnt="0"/>
      <dgm:spPr/>
    </dgm:pt>
    <dgm:pt modelId="{974074ED-221F-4E8A-8C0D-52E4FCFEBB07}" type="pres">
      <dgm:prSet presAssocID="{E6C74F40-5FB2-43A1-83A8-8180B524B2DD}" presName="singleCenter" presStyleLbl="node1" presStyleIdx="0" presStyleCnt="4" custScaleX="126256" custScaleY="131452" custLinFactNeighborX="-812" custLinFactNeighborY="-6512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C99210F5-4E60-4284-AB8D-46CDF08AD7A8}" type="pres">
      <dgm:prSet presAssocID="{B0181690-F463-485B-9799-E49CE32FC3BC}" presName="Name56" presStyleLbl="parChTrans1D2" presStyleIdx="0" presStyleCnt="3"/>
      <dgm:spPr/>
      <dgm:t>
        <a:bodyPr/>
        <a:lstStyle/>
        <a:p>
          <a:endParaRPr lang="en-US"/>
        </a:p>
      </dgm:t>
    </dgm:pt>
    <dgm:pt modelId="{DFF86F76-4768-4214-B450-134F0102B0D1}" type="pres">
      <dgm:prSet presAssocID="{022730F3-5660-4383-8B4B-DFAB5465E24D}" presName="text0" presStyleLbl="node1" presStyleIdx="1" presStyleCnt="4" custScaleX="305264" custScaleY="106691" custRadScaleRad="112763" custRadScaleInc="-1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CA4965-5DFA-4146-9C7B-C7820E8BDA50}" type="pres">
      <dgm:prSet presAssocID="{01E7C065-CD53-4F01-8AE9-4C05FDB30CB1}" presName="Name56" presStyleLbl="parChTrans1D2" presStyleIdx="1" presStyleCnt="3"/>
      <dgm:spPr/>
      <dgm:t>
        <a:bodyPr/>
        <a:lstStyle/>
        <a:p>
          <a:endParaRPr lang="en-US"/>
        </a:p>
      </dgm:t>
    </dgm:pt>
    <dgm:pt modelId="{0CD6276D-8FB3-4F7C-9E79-9FE60983D1A8}" type="pres">
      <dgm:prSet presAssocID="{11144146-7F5C-4DF1-8D3B-CDAC182137D7}" presName="text0" presStyleLbl="node1" presStyleIdx="2" presStyleCnt="4" custScaleX="320036" custScaleY="100026" custRadScaleRad="187150" custRadScaleInc="-177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91B755-D925-4593-A419-E27104AEF79A}" type="pres">
      <dgm:prSet presAssocID="{7F252794-5EBD-457E-B802-CECF2682A2F7}" presName="Name56" presStyleLbl="parChTrans1D2" presStyleIdx="2" presStyleCnt="3"/>
      <dgm:spPr/>
      <dgm:t>
        <a:bodyPr/>
        <a:lstStyle/>
        <a:p>
          <a:endParaRPr lang="en-US"/>
        </a:p>
      </dgm:t>
    </dgm:pt>
    <dgm:pt modelId="{0E32D429-6B07-4545-95B6-1179898015AB}" type="pres">
      <dgm:prSet presAssocID="{C756BF94-82F3-4B9D-9B4D-49C46FB1DEC5}" presName="text0" presStyleLbl="node1" presStyleIdx="3" presStyleCnt="4" custScaleX="198946" custScaleY="94693" custRadScaleRad="191169" custRadScaleInc="184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E30BC5-A346-4A46-A386-7E6103E85A1B}" type="presOf" srcId="{C756BF94-82F3-4B9D-9B4D-49C46FB1DEC5}" destId="{0E32D429-6B07-4545-95B6-1179898015AB}" srcOrd="0" destOrd="0" presId="urn:microsoft.com/office/officeart/2008/layout/RadialCluster"/>
    <dgm:cxn modelId="{F9072C09-2418-4D2C-B27F-B1C4CBD137ED}" type="presOf" srcId="{7F252794-5EBD-457E-B802-CECF2682A2F7}" destId="{A791B755-D925-4593-A419-E27104AEF79A}" srcOrd="0" destOrd="0" presId="urn:microsoft.com/office/officeart/2008/layout/RadialCluster"/>
    <dgm:cxn modelId="{821ACAB7-8C74-48F1-8D6A-F6625B6E79F1}" type="presOf" srcId="{11144146-7F5C-4DF1-8D3B-CDAC182137D7}" destId="{0CD6276D-8FB3-4F7C-9E79-9FE60983D1A8}" srcOrd="0" destOrd="0" presId="urn:microsoft.com/office/officeart/2008/layout/RadialCluster"/>
    <dgm:cxn modelId="{92DE6F13-8843-4240-924F-D6F99C00850D}" type="presOf" srcId="{E6C74F40-5FB2-43A1-83A8-8180B524B2DD}" destId="{974074ED-221F-4E8A-8C0D-52E4FCFEBB07}" srcOrd="0" destOrd="0" presId="urn:microsoft.com/office/officeart/2008/layout/RadialCluster"/>
    <dgm:cxn modelId="{7628CDCD-7C29-40E3-B650-E6F6962DC6A0}" type="presOf" srcId="{01E7C065-CD53-4F01-8AE9-4C05FDB30CB1}" destId="{76CA4965-5DFA-4146-9C7B-C7820E8BDA50}" srcOrd="0" destOrd="0" presId="urn:microsoft.com/office/officeart/2008/layout/RadialCluster"/>
    <dgm:cxn modelId="{89C77037-7030-4CE3-AC64-D00390D449ED}" type="presOf" srcId="{FF641E5A-EA74-4B65-AFBC-C55FEAF6E5DC}" destId="{3FCC260E-3837-4570-8D95-2A8E34BB9929}" srcOrd="0" destOrd="0" presId="urn:microsoft.com/office/officeart/2008/layout/RadialCluster"/>
    <dgm:cxn modelId="{50D41F03-437F-460C-B478-C3474356836B}" type="presOf" srcId="{022730F3-5660-4383-8B4B-DFAB5465E24D}" destId="{DFF86F76-4768-4214-B450-134F0102B0D1}" srcOrd="0" destOrd="0" presId="urn:microsoft.com/office/officeart/2008/layout/RadialCluster"/>
    <dgm:cxn modelId="{61063193-CF9C-48BE-AC19-622BD643F2BE}" srcId="{E6C74F40-5FB2-43A1-83A8-8180B524B2DD}" destId="{11144146-7F5C-4DF1-8D3B-CDAC182137D7}" srcOrd="1" destOrd="0" parTransId="{01E7C065-CD53-4F01-8AE9-4C05FDB30CB1}" sibTransId="{4CB26D7D-CF1F-42A1-9DF2-C9DDC12C0AD6}"/>
    <dgm:cxn modelId="{8C274566-B629-4C0F-963A-C9D09992B66A}" srcId="{E6C74F40-5FB2-43A1-83A8-8180B524B2DD}" destId="{C756BF94-82F3-4B9D-9B4D-49C46FB1DEC5}" srcOrd="2" destOrd="0" parTransId="{7F252794-5EBD-457E-B802-CECF2682A2F7}" sibTransId="{AFDDC200-B2A5-4455-93FC-B84FC6B57BD0}"/>
    <dgm:cxn modelId="{4E4C9597-5812-40B6-9AA5-DF7AF8D72CBD}" srcId="{FF641E5A-EA74-4B65-AFBC-C55FEAF6E5DC}" destId="{E6C74F40-5FB2-43A1-83A8-8180B524B2DD}" srcOrd="0" destOrd="0" parTransId="{D05E7B0E-98C6-40E9-A30E-F57E82F68826}" sibTransId="{0FAFB181-DA61-4A90-82E7-E007435BAA5F}"/>
    <dgm:cxn modelId="{EA1CA75B-CEBB-48A5-99E4-AA455F579669}" srcId="{E6C74F40-5FB2-43A1-83A8-8180B524B2DD}" destId="{022730F3-5660-4383-8B4B-DFAB5465E24D}" srcOrd="0" destOrd="0" parTransId="{B0181690-F463-485B-9799-E49CE32FC3BC}" sibTransId="{8441C874-A8AA-4CDB-A3EE-F488EAF5BFB8}"/>
    <dgm:cxn modelId="{EC1F53DF-BFBE-4752-8B4D-E168894AB3DC}" type="presOf" srcId="{B0181690-F463-485B-9799-E49CE32FC3BC}" destId="{C99210F5-4E60-4284-AB8D-46CDF08AD7A8}" srcOrd="0" destOrd="0" presId="urn:microsoft.com/office/officeart/2008/layout/RadialCluster"/>
    <dgm:cxn modelId="{44691476-1EE6-428D-87A2-2E076FB5F093}" type="presParOf" srcId="{3FCC260E-3837-4570-8D95-2A8E34BB9929}" destId="{920F364D-32EC-49F6-9357-43AF6111ADAB}" srcOrd="0" destOrd="0" presId="urn:microsoft.com/office/officeart/2008/layout/RadialCluster"/>
    <dgm:cxn modelId="{2722FEFF-8741-4CB9-A772-183A0CFC148B}" type="presParOf" srcId="{920F364D-32EC-49F6-9357-43AF6111ADAB}" destId="{974074ED-221F-4E8A-8C0D-52E4FCFEBB07}" srcOrd="0" destOrd="0" presId="urn:microsoft.com/office/officeart/2008/layout/RadialCluster"/>
    <dgm:cxn modelId="{D1B37ED6-CCB4-4426-A3E1-EE9F385492E5}" type="presParOf" srcId="{920F364D-32EC-49F6-9357-43AF6111ADAB}" destId="{C99210F5-4E60-4284-AB8D-46CDF08AD7A8}" srcOrd="1" destOrd="0" presId="urn:microsoft.com/office/officeart/2008/layout/RadialCluster"/>
    <dgm:cxn modelId="{3C4E9A34-9424-4BD5-83D0-28DF0325F515}" type="presParOf" srcId="{920F364D-32EC-49F6-9357-43AF6111ADAB}" destId="{DFF86F76-4768-4214-B450-134F0102B0D1}" srcOrd="2" destOrd="0" presId="urn:microsoft.com/office/officeart/2008/layout/RadialCluster"/>
    <dgm:cxn modelId="{ABA3DF90-DA7F-4832-9CCD-FCCE2D025D95}" type="presParOf" srcId="{920F364D-32EC-49F6-9357-43AF6111ADAB}" destId="{76CA4965-5DFA-4146-9C7B-C7820E8BDA50}" srcOrd="3" destOrd="0" presId="urn:microsoft.com/office/officeart/2008/layout/RadialCluster"/>
    <dgm:cxn modelId="{339D81E9-974E-4462-B5F1-71DC6A8ECD9B}" type="presParOf" srcId="{920F364D-32EC-49F6-9357-43AF6111ADAB}" destId="{0CD6276D-8FB3-4F7C-9E79-9FE60983D1A8}" srcOrd="4" destOrd="0" presId="urn:microsoft.com/office/officeart/2008/layout/RadialCluster"/>
    <dgm:cxn modelId="{F1517230-1136-4267-B0EB-E535100BEE39}" type="presParOf" srcId="{920F364D-32EC-49F6-9357-43AF6111ADAB}" destId="{A791B755-D925-4593-A419-E27104AEF79A}" srcOrd="5" destOrd="0" presId="urn:microsoft.com/office/officeart/2008/layout/RadialCluster"/>
    <dgm:cxn modelId="{92C6177F-2537-4F96-BE78-A6DF1F7927E6}" type="presParOf" srcId="{920F364D-32EC-49F6-9357-43AF6111ADAB}" destId="{0E32D429-6B07-4545-95B6-1179898015A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EC84-5F32-4BB4-825D-35C9AC579A69}" type="datetimeFigureOut">
              <a:rPr lang="en-IE" smtClean="0"/>
              <a:t>21/06/2018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0123-8A5F-4657-890C-163F52C09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2625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EC84-5F32-4BB4-825D-35C9AC579A69}" type="datetimeFigureOut">
              <a:rPr lang="en-IE" smtClean="0"/>
              <a:t>21/06/2018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0123-8A5F-4657-890C-163F52C09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6989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EC84-5F32-4BB4-825D-35C9AC579A69}" type="datetimeFigureOut">
              <a:rPr lang="en-IE" smtClean="0"/>
              <a:t>21/06/2018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0123-8A5F-4657-890C-163F52C09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655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EC84-5F32-4BB4-825D-35C9AC579A69}" type="datetimeFigureOut">
              <a:rPr lang="en-IE" smtClean="0"/>
              <a:t>21/06/2018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0123-8A5F-4657-890C-163F52C09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5046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EC84-5F32-4BB4-825D-35C9AC579A69}" type="datetimeFigureOut">
              <a:rPr lang="en-IE" smtClean="0"/>
              <a:t>21/06/2018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0123-8A5F-4657-890C-163F52C09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066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EC84-5F32-4BB4-825D-35C9AC579A69}" type="datetimeFigureOut">
              <a:rPr lang="en-IE" smtClean="0"/>
              <a:t>21/06/2018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0123-8A5F-4657-890C-163F52C09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437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EC84-5F32-4BB4-825D-35C9AC579A69}" type="datetimeFigureOut">
              <a:rPr lang="en-IE" smtClean="0"/>
              <a:t>21/06/2018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0123-8A5F-4657-890C-163F52C09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536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EC84-5F32-4BB4-825D-35C9AC579A69}" type="datetimeFigureOut">
              <a:rPr lang="en-IE" smtClean="0"/>
              <a:t>21/06/2018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0123-8A5F-4657-890C-163F52C09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100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EC84-5F32-4BB4-825D-35C9AC579A69}" type="datetimeFigureOut">
              <a:rPr lang="en-IE" smtClean="0"/>
              <a:t>21/06/2018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0123-8A5F-4657-890C-163F52C09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991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EC84-5F32-4BB4-825D-35C9AC579A69}" type="datetimeFigureOut">
              <a:rPr lang="en-IE" smtClean="0"/>
              <a:t>21/06/2018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0123-8A5F-4657-890C-163F52C09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9714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EC84-5F32-4BB4-825D-35C9AC579A69}" type="datetimeFigureOut">
              <a:rPr lang="en-IE" smtClean="0"/>
              <a:t>21/06/2018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0123-8A5F-4657-890C-163F52C09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831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FEC84-5F32-4BB4-825D-35C9AC579A69}" type="datetimeFigureOut">
              <a:rPr lang="en-IE" smtClean="0"/>
              <a:t>21/06/2018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50123-8A5F-4657-890C-163F52C09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76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IE" dirty="0" smtClean="0"/>
              <a:t>Irish Enterprise Policy: </a:t>
            </a:r>
            <a:br>
              <a:rPr lang="en-IE" dirty="0" smtClean="0"/>
            </a:br>
            <a:r>
              <a:rPr lang="en-IE" dirty="0" smtClean="0"/>
              <a:t>Upwards, Outwards, Onwards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Seán Ó Riain </a:t>
            </a:r>
            <a:endParaRPr lang="en-IE" dirty="0" smtClean="0"/>
          </a:p>
          <a:p>
            <a:r>
              <a:rPr lang="en-IE" dirty="0" smtClean="0"/>
              <a:t>Department of Sociology</a:t>
            </a:r>
            <a:br>
              <a:rPr lang="en-IE" dirty="0" smtClean="0"/>
            </a:br>
            <a:r>
              <a:rPr lang="en-IE" dirty="0" smtClean="0"/>
              <a:t>Maynooth University </a:t>
            </a:r>
            <a:endParaRPr lang="en-IE" dirty="0"/>
          </a:p>
        </p:txBody>
      </p:sp>
      <p:pic>
        <p:nvPicPr>
          <p:cNvPr id="4" name="Picture 2" descr="C:\Users\soriain\Desktop\NewDeals\NDcommunications\european_research_counci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90280" y="5257800"/>
            <a:ext cx="1659521" cy="112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soriain\Desktop\NewDeals\NDcommunications\sociology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6818" y="5332392"/>
            <a:ext cx="1045718" cy="1048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503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Enterprise Policy: What is it good for?</a:t>
            </a:r>
            <a:endParaRPr lang="en-I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6703077"/>
              </p:ext>
            </p:extLst>
          </p:nvPr>
        </p:nvGraphicFramePr>
        <p:xfrm>
          <a:off x="838200" y="3016251"/>
          <a:ext cx="51816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xmlns="" val="778679017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47350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2009 to 2015</a:t>
                      </a:r>
                      <a:endParaRPr lang="en-I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1228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Irish Manufacturing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16,582</a:t>
                      </a:r>
                    </a:p>
                    <a:p>
                      <a:endParaRPr lang="en-I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5352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Irish Services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14,034</a:t>
                      </a:r>
                      <a:endParaRPr lang="en-I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0448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Foreign Manufacturing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-6,007</a:t>
                      </a:r>
                      <a:endParaRPr lang="en-I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0766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Foreign Services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19,120</a:t>
                      </a:r>
                      <a:endParaRPr lang="en-I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4622842"/>
                  </a:ext>
                </a:extLst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38200" y="1690688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IE" dirty="0" smtClean="0"/>
              <a:t>Growth in Export-Based Employment</a:t>
            </a:r>
          </a:p>
          <a:p>
            <a:pPr marL="0" indent="0">
              <a:buNone/>
            </a:pPr>
            <a:r>
              <a:rPr lang="en-IE" sz="1600" dirty="0" smtClean="0"/>
              <a:t>(DJEI data; after Barry and Bergin, 2016)</a:t>
            </a:r>
            <a:endParaRPr lang="en-IE" sz="1600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605586" y="1690688"/>
            <a:ext cx="5467351" cy="49958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dirty="0"/>
              <a:t>Helping </a:t>
            </a:r>
            <a:r>
              <a:rPr lang="en-IE" dirty="0" smtClean="0"/>
              <a:t>Firms </a:t>
            </a:r>
            <a:r>
              <a:rPr lang="en-IE" dirty="0"/>
              <a:t>to </a:t>
            </a:r>
            <a:r>
              <a:rPr lang="en-IE" dirty="0" smtClean="0">
                <a:solidFill>
                  <a:srgbClr val="FF0000"/>
                </a:solidFill>
              </a:rPr>
              <a:t>Export </a:t>
            </a:r>
            <a:endParaRPr lang="en-IE" dirty="0">
              <a:solidFill>
                <a:srgbClr val="FF0000"/>
              </a:solidFill>
            </a:endParaRPr>
          </a:p>
          <a:p>
            <a:r>
              <a:rPr lang="en-IE" dirty="0" smtClean="0"/>
              <a:t>Fostering Organisational Capabilities </a:t>
            </a:r>
            <a:r>
              <a:rPr lang="en-IE" dirty="0"/>
              <a:t>in the Economy (and therefore Productivity</a:t>
            </a:r>
            <a:r>
              <a:rPr lang="en-IE" dirty="0" smtClean="0"/>
              <a:t>) – </a:t>
            </a:r>
            <a:r>
              <a:rPr lang="en-IE" dirty="0" smtClean="0">
                <a:solidFill>
                  <a:srgbClr val="FF0000"/>
                </a:solidFill>
              </a:rPr>
              <a:t>Firm Building</a:t>
            </a:r>
          </a:p>
          <a:p>
            <a:r>
              <a:rPr lang="en-IE" dirty="0" smtClean="0"/>
              <a:t>Nurturing Complex Worlds of Production and Innovation – </a:t>
            </a:r>
            <a:r>
              <a:rPr lang="en-IE" dirty="0" smtClean="0">
                <a:solidFill>
                  <a:srgbClr val="FF0000"/>
                </a:solidFill>
              </a:rPr>
              <a:t>Ecosystem Building</a:t>
            </a:r>
          </a:p>
          <a:p>
            <a:r>
              <a:rPr lang="en-IE" dirty="0" smtClean="0"/>
              <a:t>Crowding Out Speculation and Rents – </a:t>
            </a:r>
            <a:r>
              <a:rPr lang="en-IE" dirty="0" smtClean="0">
                <a:solidFill>
                  <a:srgbClr val="FF0000"/>
                </a:solidFill>
              </a:rPr>
              <a:t>Economy Building</a:t>
            </a:r>
          </a:p>
          <a:p>
            <a:r>
              <a:rPr lang="en-IE" dirty="0" smtClean="0"/>
              <a:t>Fostering Capabilities in Society – </a:t>
            </a:r>
            <a:r>
              <a:rPr lang="en-IE" dirty="0" smtClean="0">
                <a:solidFill>
                  <a:srgbClr val="FF0000"/>
                </a:solidFill>
              </a:rPr>
              <a:t>Society Building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8433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365125"/>
            <a:ext cx="10910887" cy="949325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Ireland’s Enterprise and Development </a:t>
            </a:r>
            <a:r>
              <a:rPr lang="en-IE" i="1" dirty="0" smtClean="0"/>
              <a:t>Challenges</a:t>
            </a:r>
            <a:endParaRPr lang="en-IE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379686"/>
              </p:ext>
            </p:extLst>
          </p:nvPr>
        </p:nvGraphicFramePr>
        <p:xfrm>
          <a:off x="442913" y="1657350"/>
          <a:ext cx="11430000" cy="4886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162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252005"/>
            <a:ext cx="10515600" cy="771344"/>
          </a:xfrm>
        </p:spPr>
        <p:txBody>
          <a:bodyPr/>
          <a:lstStyle/>
          <a:p>
            <a:r>
              <a:rPr lang="en-IE" dirty="0" smtClean="0"/>
              <a:t>Foreign Investment and Indigenous Enterprise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1812" y="1556249"/>
            <a:ext cx="398199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dirty="0" smtClean="0"/>
              <a:t>Corporate Profits in Ireland 2015:</a:t>
            </a:r>
          </a:p>
          <a:p>
            <a:pPr marL="0" indent="0">
              <a:buNone/>
            </a:pPr>
            <a:r>
              <a:rPr lang="en-IE" dirty="0" smtClean="0"/>
              <a:t>“Real” </a:t>
            </a:r>
            <a:r>
              <a:rPr lang="en-IE" dirty="0"/>
              <a:t>Irish activity – </a:t>
            </a:r>
            <a:r>
              <a:rPr lang="en-IE" dirty="0" smtClean="0"/>
              <a:t>$58bn </a:t>
            </a:r>
            <a:br>
              <a:rPr lang="en-IE" dirty="0" smtClean="0"/>
            </a:br>
            <a:r>
              <a:rPr lang="en-IE" dirty="0" smtClean="0"/>
              <a:t>“Real” </a:t>
            </a:r>
            <a:r>
              <a:rPr lang="en-IE" dirty="0"/>
              <a:t>Foreign activity – </a:t>
            </a:r>
            <a:r>
              <a:rPr lang="en-IE" dirty="0" smtClean="0"/>
              <a:t>$10bn </a:t>
            </a:r>
            <a:br>
              <a:rPr lang="en-IE" dirty="0" smtClean="0"/>
            </a:br>
            <a:r>
              <a:rPr lang="en-IE" dirty="0" smtClean="0"/>
              <a:t>Profit </a:t>
            </a:r>
            <a:r>
              <a:rPr lang="en-IE" dirty="0"/>
              <a:t>shifting </a:t>
            </a:r>
            <a:r>
              <a:rPr lang="en-IE" dirty="0" smtClean="0"/>
              <a:t>by Foreign </a:t>
            </a:r>
            <a:r>
              <a:rPr lang="en-IE" dirty="0"/>
              <a:t>firms (mainly US) – </a:t>
            </a:r>
            <a:r>
              <a:rPr lang="en-IE" dirty="0" smtClean="0"/>
              <a:t>$106bn</a:t>
            </a:r>
          </a:p>
          <a:p>
            <a:pPr marL="0" indent="0">
              <a:buNone/>
            </a:pPr>
            <a:r>
              <a:rPr lang="en-IE" sz="2000" dirty="0" err="1" smtClean="0"/>
              <a:t>Torslov</a:t>
            </a:r>
            <a:r>
              <a:rPr lang="en-IE" sz="2000" dirty="0" smtClean="0"/>
              <a:t>, </a:t>
            </a:r>
            <a:r>
              <a:rPr lang="en-IE" sz="2000" dirty="0" err="1" smtClean="0"/>
              <a:t>Wier</a:t>
            </a:r>
            <a:r>
              <a:rPr lang="en-IE" sz="2000" dirty="0" smtClean="0"/>
              <a:t> and </a:t>
            </a:r>
            <a:r>
              <a:rPr lang="en-IE" sz="2000" dirty="0" err="1" smtClean="0"/>
              <a:t>Zucman</a:t>
            </a:r>
            <a:r>
              <a:rPr lang="en-IE" sz="2000" dirty="0" smtClean="0"/>
              <a:t> (2018; Table 2)</a:t>
            </a:r>
            <a:endParaRPr lang="en-IE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20095" y="5606369"/>
            <a:ext cx="6429103" cy="8081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dirty="0" smtClean="0"/>
              <a:t>Persons Engaged in Ireland:</a:t>
            </a:r>
          </a:p>
          <a:p>
            <a:pPr marL="0" indent="0">
              <a:buNone/>
            </a:pPr>
            <a:r>
              <a:rPr lang="en-IE" dirty="0" smtClean="0"/>
              <a:t>Foreign Firms: 38,085	Irish Firms: 43,925</a:t>
            </a:r>
            <a:endParaRPr lang="en-IE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2688074"/>
              </p:ext>
            </p:extLst>
          </p:nvPr>
        </p:nvGraphicFramePr>
        <p:xfrm>
          <a:off x="4467497" y="1214846"/>
          <a:ext cx="7382691" cy="4008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297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 smtClean="0"/>
              <a:t>Beyond Property and Finance: Making Capital Work 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sz="4000" dirty="0" smtClean="0"/>
              <a:t>Investment (gross physical capital formation) 1995-2015</a:t>
            </a:r>
            <a:endParaRPr lang="en-IE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204522"/>
              </p:ext>
            </p:extLst>
          </p:nvPr>
        </p:nvGraphicFramePr>
        <p:xfrm>
          <a:off x="838199" y="2118362"/>
          <a:ext cx="10048876" cy="4168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8164">
                  <a:extLst>
                    <a:ext uri="{9D8B030D-6E8A-4147-A177-3AD203B41FA5}">
                      <a16:colId xmlns:a16="http://schemas.microsoft.com/office/drawing/2014/main" xmlns="" val="2948484985"/>
                    </a:ext>
                  </a:extLst>
                </a:gridCol>
                <a:gridCol w="1266941">
                  <a:extLst>
                    <a:ext uri="{9D8B030D-6E8A-4147-A177-3AD203B41FA5}">
                      <a16:colId xmlns:a16="http://schemas.microsoft.com/office/drawing/2014/main" xmlns="" val="801951002"/>
                    </a:ext>
                  </a:extLst>
                </a:gridCol>
                <a:gridCol w="1163648">
                  <a:extLst>
                    <a:ext uri="{9D8B030D-6E8A-4147-A177-3AD203B41FA5}">
                      <a16:colId xmlns:a16="http://schemas.microsoft.com/office/drawing/2014/main" xmlns="" val="3925789119"/>
                    </a:ext>
                  </a:extLst>
                </a:gridCol>
                <a:gridCol w="1023076">
                  <a:extLst>
                    <a:ext uri="{9D8B030D-6E8A-4147-A177-3AD203B41FA5}">
                      <a16:colId xmlns:a16="http://schemas.microsoft.com/office/drawing/2014/main" xmlns="" val="1295479638"/>
                    </a:ext>
                  </a:extLst>
                </a:gridCol>
                <a:gridCol w="1055660">
                  <a:extLst>
                    <a:ext uri="{9D8B030D-6E8A-4147-A177-3AD203B41FA5}">
                      <a16:colId xmlns:a16="http://schemas.microsoft.com/office/drawing/2014/main" xmlns="" val="3159872261"/>
                    </a:ext>
                  </a:extLst>
                </a:gridCol>
                <a:gridCol w="1191387">
                  <a:extLst>
                    <a:ext uri="{9D8B030D-6E8A-4147-A177-3AD203B41FA5}">
                      <a16:colId xmlns:a16="http://schemas.microsoft.com/office/drawing/2014/main" xmlns="" val="835109125"/>
                    </a:ext>
                  </a:extLst>
                </a:gridCol>
              </a:tblGrid>
              <a:tr h="440608">
                <a:tc>
                  <a:txBody>
                    <a:bodyPr/>
                    <a:lstStyle/>
                    <a:p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46884581"/>
                  </a:ext>
                </a:extLst>
              </a:tr>
              <a:tr h="412363"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Manufacturing products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19.5%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14945473"/>
                  </a:ext>
                </a:extLst>
              </a:tr>
              <a:tr h="412363"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Building and construction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89030699"/>
                  </a:ext>
                </a:extLst>
              </a:tr>
              <a:tr h="412363"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Market services - </a:t>
                      </a:r>
                      <a:r>
                        <a:rPr lang="en-IE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Dwellings</a:t>
                      </a:r>
                      <a:endParaRPr lang="en-IE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32.0%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9.2%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42057438"/>
                  </a:ext>
                </a:extLst>
              </a:tr>
              <a:tr h="412363"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 services - Roads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52443838"/>
                  </a:ext>
                </a:extLst>
              </a:tr>
              <a:tr h="412363"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Other market 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34.8%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58.9%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51948718"/>
                  </a:ext>
                </a:extLst>
              </a:tr>
              <a:tr h="412363"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Non-market 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96083593"/>
                  </a:ext>
                </a:extLst>
              </a:tr>
              <a:tr h="412363"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Agriculture,forestry</a:t>
                      </a:r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fishing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59504865"/>
                  </a:ext>
                </a:extLst>
              </a:tr>
              <a:tr h="412363"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Fuel and power products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89642401"/>
                  </a:ext>
                </a:extLst>
              </a:tr>
              <a:tr h="412363"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Capital Formation</a:t>
                      </a:r>
                      <a:endParaRPr lang="en-I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16,480</a:t>
                      </a:r>
                      <a:endParaRPr lang="en-IE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30,334</a:t>
                      </a:r>
                      <a:endParaRPr lang="en-IE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50,326</a:t>
                      </a:r>
                      <a:endParaRPr lang="en-IE" sz="24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31,447</a:t>
                      </a:r>
                      <a:endParaRPr lang="en-IE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4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53,160</a:t>
                      </a:r>
                      <a:endParaRPr lang="en-IE" sz="24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66156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17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9" y="365125"/>
            <a:ext cx="2514600" cy="4270883"/>
          </a:xfrm>
        </p:spPr>
        <p:txBody>
          <a:bodyPr>
            <a:normAutofit/>
          </a:bodyPr>
          <a:lstStyle/>
          <a:p>
            <a:r>
              <a:rPr lang="en-IE" dirty="0" smtClean="0"/>
              <a:t>European at Last?</a:t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Jobs in the “Irish Model”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464322"/>
              </p:ext>
            </p:extLst>
          </p:nvPr>
        </p:nvGraphicFramePr>
        <p:xfrm>
          <a:off x="2871787" y="28575"/>
          <a:ext cx="9201151" cy="6777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3563">
                  <a:extLst>
                    <a:ext uri="{9D8B030D-6E8A-4147-A177-3AD203B41FA5}">
                      <a16:colId xmlns:a16="http://schemas.microsoft.com/office/drawing/2014/main" xmlns="" val="3495020996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xmlns="" val="2828071249"/>
                    </a:ext>
                  </a:extLst>
                </a:gridCol>
                <a:gridCol w="1157288">
                  <a:extLst>
                    <a:ext uri="{9D8B030D-6E8A-4147-A177-3AD203B41FA5}">
                      <a16:colId xmlns:a16="http://schemas.microsoft.com/office/drawing/2014/main" xmlns="" val="2753438616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xmlns="" val="1019852775"/>
                    </a:ext>
                  </a:extLst>
                </a:gridCol>
              </a:tblGrid>
              <a:tr h="279393">
                <a:tc>
                  <a:txBody>
                    <a:bodyPr/>
                    <a:lstStyle/>
                    <a:p>
                      <a:pPr algn="l" fontAlgn="b"/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>
                          <a:effectLst/>
                        </a:rPr>
                        <a:t>2007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>
                          <a:effectLst/>
                        </a:rPr>
                        <a:t>2012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>
                          <a:effectLst/>
                        </a:rPr>
                        <a:t>2017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extLst>
                  <a:ext uri="{0D108BD9-81ED-4DB2-BD59-A6C34878D82A}">
                    <a16:rowId xmlns:a16="http://schemas.microsoft.com/office/drawing/2014/main" xmlns="" val="3667676494"/>
                  </a:ext>
                </a:extLst>
              </a:tr>
              <a:tr h="263726">
                <a:tc>
                  <a:txBody>
                    <a:bodyPr/>
                    <a:lstStyle/>
                    <a:p>
                      <a:pPr algn="l" fontAlgn="b"/>
                      <a:r>
                        <a:rPr lang="en-IE" sz="2000" b="1" u="none" strike="noStrike" dirty="0">
                          <a:effectLst/>
                        </a:rPr>
                        <a:t>Agriculture, forestry and fishing (A)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5.2%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>
                          <a:effectLst/>
                        </a:rPr>
                        <a:t>5.7%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5.0%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4860026"/>
                  </a:ext>
                </a:extLst>
              </a:tr>
              <a:tr h="263726">
                <a:tc>
                  <a:txBody>
                    <a:bodyPr/>
                    <a:lstStyle/>
                    <a:p>
                      <a:pPr algn="l" fontAlgn="b"/>
                      <a:r>
                        <a:rPr lang="en-IE" sz="2000" b="1" u="none" strike="noStrike">
                          <a:effectLst/>
                        </a:rPr>
                        <a:t>Industry (B to E)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13.5%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>
                          <a:effectLst/>
                        </a:rPr>
                        <a:t>12.7%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12.7%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8488395"/>
                  </a:ext>
                </a:extLst>
              </a:tr>
              <a:tr h="263726">
                <a:tc>
                  <a:txBody>
                    <a:bodyPr/>
                    <a:lstStyle/>
                    <a:p>
                      <a:pPr algn="l" fontAlgn="b"/>
                      <a:r>
                        <a:rPr lang="en-IE" sz="2000" b="1" u="none" strike="noStrike" dirty="0">
                          <a:effectLst/>
                        </a:rPr>
                        <a:t>Construction (F)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10.4%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>
                          <a:effectLst/>
                        </a:rPr>
                        <a:t>4.5%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6.0%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extLst>
                  <a:ext uri="{0D108BD9-81ED-4DB2-BD59-A6C34878D82A}">
                    <a16:rowId xmlns:a16="http://schemas.microsoft.com/office/drawing/2014/main" xmlns="" val="1394738471"/>
                  </a:ext>
                </a:extLst>
              </a:tr>
              <a:tr h="615540">
                <a:tc>
                  <a:txBody>
                    <a:bodyPr/>
                    <a:lstStyle/>
                    <a:p>
                      <a:pPr algn="l" fontAlgn="b"/>
                      <a:r>
                        <a:rPr lang="en-IE" sz="2000" b="1" u="none" strike="noStrike" dirty="0">
                          <a:effectLst/>
                        </a:rPr>
                        <a:t>Wholesale and retail trade, repair of motor vehicles and motorcycles (G)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14.9%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14.7%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13.8%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extLst>
                  <a:ext uri="{0D108BD9-81ED-4DB2-BD59-A6C34878D82A}">
                    <a16:rowId xmlns:a16="http://schemas.microsoft.com/office/drawing/2014/main" xmlns="" val="876405987"/>
                  </a:ext>
                </a:extLst>
              </a:tr>
              <a:tr h="263726">
                <a:tc>
                  <a:txBody>
                    <a:bodyPr/>
                    <a:lstStyle/>
                    <a:p>
                      <a:pPr algn="l" fontAlgn="b"/>
                      <a:r>
                        <a:rPr lang="en-IE" sz="2000" b="1" u="none" strike="noStrike" dirty="0">
                          <a:effectLst/>
                        </a:rPr>
                        <a:t>Transportation and storage (H)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4.3%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4.4%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4.3%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extLst>
                  <a:ext uri="{0D108BD9-81ED-4DB2-BD59-A6C34878D82A}">
                    <a16:rowId xmlns:a16="http://schemas.microsoft.com/office/drawing/2014/main" xmlns="" val="3327514836"/>
                  </a:ext>
                </a:extLst>
              </a:tr>
              <a:tr h="524738">
                <a:tc>
                  <a:txBody>
                    <a:bodyPr/>
                    <a:lstStyle/>
                    <a:p>
                      <a:pPr algn="l" fontAlgn="b"/>
                      <a:r>
                        <a:rPr lang="en-IE" sz="2000" b="1" u="none" strike="noStrike">
                          <a:effectLst/>
                        </a:rPr>
                        <a:t>Accommodation and food service activities (I)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6.3%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6.5%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7.6%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2279568"/>
                  </a:ext>
                </a:extLst>
              </a:tr>
              <a:tr h="263726">
                <a:tc>
                  <a:txBody>
                    <a:bodyPr/>
                    <a:lstStyle/>
                    <a:p>
                      <a:pPr algn="l" fontAlgn="b"/>
                      <a:r>
                        <a:rPr lang="en-IE" sz="2000" b="1" u="none" strike="noStrike">
                          <a:effectLst/>
                        </a:rPr>
                        <a:t>Information and communication (J)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3.9%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5.2%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5.2%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3974219"/>
                  </a:ext>
                </a:extLst>
              </a:tr>
              <a:tr h="524738">
                <a:tc>
                  <a:txBody>
                    <a:bodyPr/>
                    <a:lstStyle/>
                    <a:p>
                      <a:pPr algn="l" fontAlgn="b"/>
                      <a:r>
                        <a:rPr lang="en-IE" sz="2000" b="1" u="none" strike="noStrike">
                          <a:effectLst/>
                        </a:rPr>
                        <a:t>Financial, insurance and real estate activities (K,L)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>
                          <a:effectLst/>
                        </a:rPr>
                        <a:t>4.9%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5.5%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4.8%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8432047"/>
                  </a:ext>
                </a:extLst>
              </a:tr>
              <a:tr h="524738">
                <a:tc>
                  <a:txBody>
                    <a:bodyPr/>
                    <a:lstStyle/>
                    <a:p>
                      <a:pPr algn="l" fontAlgn="b"/>
                      <a:r>
                        <a:rPr lang="en-IE" sz="2000" b="1" u="none" strike="noStrike">
                          <a:effectLst/>
                        </a:rPr>
                        <a:t>Professional, scientific and technical activities (M)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>
                          <a:effectLst/>
                        </a:rPr>
                        <a:t>5.7%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5.8%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6.1%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extLst>
                  <a:ext uri="{0D108BD9-81ED-4DB2-BD59-A6C34878D82A}">
                    <a16:rowId xmlns:a16="http://schemas.microsoft.com/office/drawing/2014/main" xmlns="" val="1334333016"/>
                  </a:ext>
                </a:extLst>
              </a:tr>
              <a:tr h="524738">
                <a:tc>
                  <a:txBody>
                    <a:bodyPr/>
                    <a:lstStyle/>
                    <a:p>
                      <a:pPr algn="l" fontAlgn="b"/>
                      <a:r>
                        <a:rPr lang="en-IE" sz="2000" b="1" u="none" strike="noStrike">
                          <a:effectLst/>
                        </a:rPr>
                        <a:t>Administrative and support service activities (N)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>
                          <a:effectLst/>
                        </a:rPr>
                        <a:t>4.6%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>
                          <a:effectLst/>
                        </a:rPr>
                        <a:t>4.0%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4.2%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extLst>
                  <a:ext uri="{0D108BD9-81ED-4DB2-BD59-A6C34878D82A}">
                    <a16:rowId xmlns:a16="http://schemas.microsoft.com/office/drawing/2014/main" xmlns="" val="25017711"/>
                  </a:ext>
                </a:extLst>
              </a:tr>
              <a:tr h="524738">
                <a:tc>
                  <a:txBody>
                    <a:bodyPr/>
                    <a:lstStyle/>
                    <a:p>
                      <a:pPr algn="l" fontAlgn="b"/>
                      <a:r>
                        <a:rPr lang="en-IE" sz="2000" b="1" u="none" strike="noStrike">
                          <a:effectLst/>
                        </a:rPr>
                        <a:t>Public administration and defence, compulsory social security (O)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>
                          <a:effectLst/>
                        </a:rPr>
                        <a:t>4.4%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>
                          <a:effectLst/>
                        </a:rPr>
                        <a:t>4.6%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4.6%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9970564"/>
                  </a:ext>
                </a:extLst>
              </a:tr>
              <a:tr h="263726">
                <a:tc>
                  <a:txBody>
                    <a:bodyPr/>
                    <a:lstStyle/>
                    <a:p>
                      <a:pPr algn="l" fontAlgn="b"/>
                      <a:r>
                        <a:rPr lang="en-IE" sz="2000" b="1" u="none" strike="noStrike">
                          <a:effectLst/>
                        </a:rPr>
                        <a:t>Education (P)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>
                          <a:effectLst/>
                        </a:rPr>
                        <a:t>6.2%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>
                          <a:effectLst/>
                        </a:rPr>
                        <a:t>7.4%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7.5%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extLst>
                  <a:ext uri="{0D108BD9-81ED-4DB2-BD59-A6C34878D82A}">
                    <a16:rowId xmlns:a16="http://schemas.microsoft.com/office/drawing/2014/main" xmlns="" val="260558215"/>
                  </a:ext>
                </a:extLst>
              </a:tr>
              <a:tr h="370714">
                <a:tc>
                  <a:txBody>
                    <a:bodyPr/>
                    <a:lstStyle/>
                    <a:p>
                      <a:pPr algn="l" fontAlgn="b"/>
                      <a:r>
                        <a:rPr lang="en-IE" sz="2000" b="1" u="none" strike="noStrike">
                          <a:effectLst/>
                        </a:rPr>
                        <a:t>Human health and social work activities (Q)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>
                          <a:effectLst/>
                        </a:rPr>
                        <a:t>10.8%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>
                          <a:effectLst/>
                        </a:rPr>
                        <a:t>13.6%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12.6%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extLst>
                  <a:ext uri="{0D108BD9-81ED-4DB2-BD59-A6C34878D82A}">
                    <a16:rowId xmlns:a16="http://schemas.microsoft.com/office/drawing/2014/main" xmlns="" val="2101451937"/>
                  </a:ext>
                </a:extLst>
              </a:tr>
              <a:tr h="263726">
                <a:tc>
                  <a:txBody>
                    <a:bodyPr/>
                    <a:lstStyle/>
                    <a:p>
                      <a:pPr algn="l" fontAlgn="b"/>
                      <a:r>
                        <a:rPr lang="en-IE" sz="2000" b="1" u="none" strike="noStrike">
                          <a:effectLst/>
                        </a:rPr>
                        <a:t>Other NACE activities (R to U)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>
                          <a:effectLst/>
                        </a:rPr>
                        <a:t>4.7%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>
                          <a:effectLst/>
                        </a:rPr>
                        <a:t>5.4%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5.4%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extLst>
                  <a:ext uri="{0D108BD9-81ED-4DB2-BD59-A6C34878D82A}">
                    <a16:rowId xmlns:a16="http://schemas.microsoft.com/office/drawing/2014/main" xmlns="" val="4096347366"/>
                  </a:ext>
                </a:extLst>
              </a:tr>
              <a:tr h="263726">
                <a:tc>
                  <a:txBody>
                    <a:bodyPr/>
                    <a:lstStyle/>
                    <a:p>
                      <a:pPr algn="l" fontAlgn="b"/>
                      <a:r>
                        <a:rPr lang="en-IE" sz="2000" b="1" u="none" strike="noStrike">
                          <a:effectLst/>
                        </a:rPr>
                        <a:t>Not stated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>
                          <a:effectLst/>
                        </a:rPr>
                        <a:t>0.4%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>
                          <a:effectLst/>
                        </a:rPr>
                        <a:t>0.2%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>
                          <a:effectLst/>
                        </a:rPr>
                        <a:t>0.3%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extLst>
                  <a:ext uri="{0D108BD9-81ED-4DB2-BD59-A6C34878D82A}">
                    <a16:rowId xmlns:a16="http://schemas.microsoft.com/office/drawing/2014/main" xmlns="" val="1410513834"/>
                  </a:ext>
                </a:extLst>
              </a:tr>
              <a:tr h="263726">
                <a:tc>
                  <a:txBody>
                    <a:bodyPr/>
                    <a:lstStyle/>
                    <a:p>
                      <a:pPr algn="l" fontAlgn="b"/>
                      <a:r>
                        <a:rPr lang="en-IE" sz="2000" b="1" u="none" strike="noStrike" dirty="0">
                          <a:effectLst/>
                        </a:rPr>
                        <a:t>Total </a:t>
                      </a:r>
                      <a:r>
                        <a:rPr lang="en-IE" sz="2000" b="1" u="none" strike="noStrike" dirty="0" smtClean="0">
                          <a:effectLst/>
                        </a:rPr>
                        <a:t>Employment (000s)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2,233</a:t>
                      </a:r>
                      <a:endParaRPr lang="en-IE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 smtClean="0">
                          <a:effectLst/>
                        </a:rPr>
                        <a:t>1,893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2,231</a:t>
                      </a:r>
                      <a:endParaRPr lang="en-IE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8" marR="3168" marT="3168" marB="0" anchor="b"/>
                </a:tc>
                <a:extLst>
                  <a:ext uri="{0D108BD9-81ED-4DB2-BD59-A6C34878D82A}">
                    <a16:rowId xmlns:a16="http://schemas.microsoft.com/office/drawing/2014/main" xmlns="" val="239419625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0896" y="4946904"/>
            <a:ext cx="201168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E" dirty="0" smtClean="0"/>
              <a:t>&gt; EU15 </a:t>
            </a:r>
            <a:r>
              <a:rPr lang="en-IE" dirty="0" err="1" smtClean="0"/>
              <a:t>avg</a:t>
            </a:r>
            <a:endParaRPr lang="en-IE" dirty="0"/>
          </a:p>
        </p:txBody>
      </p:sp>
      <p:sp>
        <p:nvSpPr>
          <p:cNvPr id="5" name="TextBox 4"/>
          <p:cNvSpPr txBox="1"/>
          <p:nvPr/>
        </p:nvSpPr>
        <p:spPr>
          <a:xfrm>
            <a:off x="310896" y="5510784"/>
            <a:ext cx="201168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IE" dirty="0"/>
              <a:t>&lt;</a:t>
            </a:r>
            <a:r>
              <a:rPr lang="en-IE" dirty="0" smtClean="0"/>
              <a:t> EU15 </a:t>
            </a:r>
            <a:r>
              <a:rPr lang="en-IE" dirty="0" err="1" smtClean="0"/>
              <a:t>avg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425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365125"/>
            <a:ext cx="10910887" cy="949325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Ireland’s Enterprise and Development </a:t>
            </a:r>
            <a:r>
              <a:rPr lang="en-IE" i="1" dirty="0" smtClean="0"/>
              <a:t>Opportunities</a:t>
            </a:r>
            <a:endParaRPr lang="en-IE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040563"/>
              </p:ext>
            </p:extLst>
          </p:nvPr>
        </p:nvGraphicFramePr>
        <p:xfrm>
          <a:off x="442913" y="1314451"/>
          <a:ext cx="11472862" cy="5200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516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913"/>
            <a:ext cx="2652984" cy="949325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Enterprise Policy in Ireland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146392"/>
              </p:ext>
            </p:extLst>
          </p:nvPr>
        </p:nvGraphicFramePr>
        <p:xfrm>
          <a:off x="557785" y="438913"/>
          <a:ext cx="11357990" cy="6076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32765" y="4282829"/>
            <a:ext cx="2625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STEM Graduates</a:t>
            </a:r>
            <a:endParaRPr lang="en-IE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67646" y="1902821"/>
            <a:ext cx="2625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SFI Research</a:t>
            </a:r>
            <a:endParaRPr lang="en-IE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42012" y="4282829"/>
            <a:ext cx="2625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 smtClean="0"/>
              <a:t>FDI and Venture Capital</a:t>
            </a:r>
            <a:endParaRPr lang="en-IE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80995" y="4905200"/>
            <a:ext cx="26256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Enterprise Ireland</a:t>
            </a:r>
          </a:p>
          <a:p>
            <a:pPr algn="ctr"/>
            <a:r>
              <a:rPr lang="en-IE" sz="2400" b="1" dirty="0" smtClean="0"/>
              <a:t>Supports for ‘Making Winners’</a:t>
            </a:r>
            <a:endParaRPr lang="en-IE" sz="2400" b="1" dirty="0"/>
          </a:p>
        </p:txBody>
      </p:sp>
    </p:spTree>
    <p:extLst>
      <p:ext uri="{BB962C8B-B14F-4D97-AF65-F5344CB8AC3E}">
        <p14:creationId xmlns:p14="http://schemas.microsoft.com/office/powerpoint/2010/main" val="220057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Moving Upwards, Outwards and Onwards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840"/>
            <a:ext cx="10829544" cy="5852160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>
                <a:solidFill>
                  <a:srgbClr val="FF0000"/>
                </a:solidFill>
              </a:rPr>
              <a:t>Upwards: Improved Investment in Upgrading and Innovation </a:t>
            </a:r>
          </a:p>
          <a:p>
            <a:pPr lvl="1"/>
            <a:r>
              <a:rPr lang="en-IE" dirty="0" smtClean="0"/>
              <a:t>Capital: Using public banks to drive productive investment</a:t>
            </a:r>
          </a:p>
          <a:p>
            <a:pPr lvl="1"/>
            <a:r>
              <a:rPr lang="en-IE" dirty="0" smtClean="0"/>
              <a:t>Labour: Learning workplaces  </a:t>
            </a:r>
          </a:p>
          <a:p>
            <a:pPr lvl="1"/>
            <a:r>
              <a:rPr lang="en-IE" dirty="0" smtClean="0"/>
              <a:t>Learning and Innovation: Research programmes focused on indigenous firms</a:t>
            </a:r>
          </a:p>
          <a:p>
            <a:pPr lvl="1"/>
            <a:r>
              <a:rPr lang="en-IE" dirty="0" smtClean="0"/>
              <a:t>“Indigenous-proofing” Enterprise Policy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Outwards: Extending the Footprint of Enterprise Policy </a:t>
            </a:r>
          </a:p>
          <a:p>
            <a:pPr lvl="1"/>
            <a:r>
              <a:rPr lang="en-IE" dirty="0"/>
              <a:t>Capital</a:t>
            </a:r>
            <a:r>
              <a:rPr lang="en-IE" dirty="0" smtClean="0"/>
              <a:t>: Local banks and patient investment and working capital</a:t>
            </a:r>
            <a:endParaRPr lang="en-IE" dirty="0"/>
          </a:p>
          <a:p>
            <a:pPr lvl="1"/>
            <a:r>
              <a:rPr lang="en-IE" dirty="0"/>
              <a:t>Labour</a:t>
            </a:r>
            <a:r>
              <a:rPr lang="en-IE" dirty="0" smtClean="0"/>
              <a:t>: Breaking the “Low Learning Trap” </a:t>
            </a:r>
            <a:endParaRPr lang="en-IE" dirty="0"/>
          </a:p>
          <a:p>
            <a:pPr lvl="1"/>
            <a:r>
              <a:rPr lang="en-IE" dirty="0"/>
              <a:t>Learning and Innovation: </a:t>
            </a:r>
            <a:r>
              <a:rPr lang="en-IE" dirty="0" smtClean="0"/>
              <a:t>Innovation pathways across educational institutions, agencies and sectors</a:t>
            </a:r>
          </a:p>
          <a:p>
            <a:pPr lvl="1"/>
            <a:r>
              <a:rPr lang="en-IE" dirty="0" smtClean="0"/>
              <a:t>Regional Enterprise Policy Networks</a:t>
            </a:r>
            <a:endParaRPr lang="en-IE" dirty="0"/>
          </a:p>
          <a:p>
            <a:r>
              <a:rPr lang="en-IE" dirty="0" smtClean="0">
                <a:solidFill>
                  <a:srgbClr val="FF0000"/>
                </a:solidFill>
              </a:rPr>
              <a:t>Onwards: Linking Enterprise and Social Development </a:t>
            </a:r>
          </a:p>
          <a:p>
            <a:pPr lvl="1"/>
            <a:r>
              <a:rPr lang="en-IE" dirty="0" smtClean="0"/>
              <a:t>Driving and legitimating the development of the financial system, labour market and social provision – looking beyond markets</a:t>
            </a:r>
          </a:p>
          <a:p>
            <a:pPr lvl="1"/>
            <a:r>
              <a:rPr lang="en-IE" dirty="0" smtClean="0"/>
              <a:t>The value of </a:t>
            </a:r>
            <a:r>
              <a:rPr lang="en-IE" smtClean="0"/>
              <a:t>organisational learning</a:t>
            </a:r>
            <a:r>
              <a:rPr lang="en-IE" dirty="0" smtClean="0"/>
              <a:t>, even </a:t>
            </a:r>
            <a:r>
              <a:rPr lang="en-IE" smtClean="0"/>
              <a:t>if exports </a:t>
            </a:r>
            <a:r>
              <a:rPr lang="en-IE" dirty="0" smtClean="0"/>
              <a:t>don’t grow</a:t>
            </a:r>
          </a:p>
          <a:p>
            <a:pPr lvl="1"/>
            <a:r>
              <a:rPr lang="en-IE" dirty="0" smtClean="0"/>
              <a:t>Mission-Oriented Innovation? Big Bang or Ongoing Interaction</a:t>
            </a:r>
          </a:p>
          <a:p>
            <a:pPr lvl="2"/>
            <a:r>
              <a:rPr lang="en-IE" dirty="0" smtClean="0"/>
              <a:t>E.g. sustainable construction; community care provision; learning pathways across institutions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030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688</Words>
  <Application>Microsoft Office PowerPoint</Application>
  <PresentationFormat>Widescreen</PresentationFormat>
  <Paragraphs>195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Irish Enterprise Policy:  Upwards, Outwards, Onwards</vt:lpstr>
      <vt:lpstr>Enterprise Policy: What is it good for?</vt:lpstr>
      <vt:lpstr>Ireland’s Enterprise and Development Challenges</vt:lpstr>
      <vt:lpstr>Foreign Investment and Indigenous Enterprise</vt:lpstr>
      <vt:lpstr>Beyond Property and Finance: Making Capital Work  Investment (gross physical capital formation) 1995-2015</vt:lpstr>
      <vt:lpstr>European at Last?  Jobs in the “Irish Model”</vt:lpstr>
      <vt:lpstr>Ireland’s Enterprise and Development Opportunities</vt:lpstr>
      <vt:lpstr>Enterprise Policy in Ireland</vt:lpstr>
      <vt:lpstr>Moving Upwards, Outwards and Onwards</vt:lpstr>
    </vt:vector>
  </TitlesOfParts>
  <Company>Maynooth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 better Irish industrial policy might look like</dc:title>
  <dc:creator>Sean O'Riain</dc:creator>
  <cp:lastModifiedBy>Robert Sweeney</cp:lastModifiedBy>
  <cp:revision>21</cp:revision>
  <dcterms:created xsi:type="dcterms:W3CDTF">2018-06-08T11:50:28Z</dcterms:created>
  <dcterms:modified xsi:type="dcterms:W3CDTF">2018-06-21T09:58:52Z</dcterms:modified>
</cp:coreProperties>
</file>